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0"/>
  </p:notesMasterIdLst>
  <p:sldIdLst>
    <p:sldId id="439" r:id="rId2"/>
    <p:sldId id="380" r:id="rId3"/>
    <p:sldId id="382" r:id="rId4"/>
    <p:sldId id="436" r:id="rId5"/>
    <p:sldId id="435" r:id="rId6"/>
    <p:sldId id="437" r:id="rId7"/>
    <p:sldId id="438" r:id="rId8"/>
    <p:sldId id="385" r:id="rId9"/>
    <p:sldId id="391" r:id="rId10"/>
    <p:sldId id="387" r:id="rId11"/>
    <p:sldId id="394" r:id="rId12"/>
    <p:sldId id="432" r:id="rId13"/>
    <p:sldId id="390" r:id="rId14"/>
    <p:sldId id="392" r:id="rId15"/>
    <p:sldId id="431" r:id="rId16"/>
    <p:sldId id="423" r:id="rId17"/>
    <p:sldId id="402" r:id="rId18"/>
    <p:sldId id="401" r:id="rId19"/>
  </p:sldIdLst>
  <p:sldSz cx="9144000" cy="6858000" type="screen4x3"/>
  <p:notesSz cx="6810375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C73"/>
    <a:srgbClr val="44951B"/>
    <a:srgbClr val="FFFF99"/>
    <a:srgbClr val="33CC33"/>
    <a:srgbClr val="FFFF66"/>
    <a:srgbClr val="404F21"/>
    <a:srgbClr val="CC9900"/>
    <a:srgbClr val="CC99FF"/>
    <a:srgbClr val="AF9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31" autoAdjust="0"/>
    <p:restoredTop sz="94612" autoAdjust="0"/>
  </p:normalViewPr>
  <p:slideViewPr>
    <p:cSldViewPr>
      <p:cViewPr varScale="1">
        <p:scale>
          <a:sx n="88" d="100"/>
          <a:sy n="88" d="100"/>
        </p:scale>
        <p:origin x="-15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90" y="-11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7" y="0"/>
            <a:ext cx="2951162" cy="497126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6BC52499-4864-4017-BDAD-40451BC394AF}" type="datetimeFigureOut">
              <a:rPr lang="ru-RU" smtClean="0"/>
              <a:pPr/>
              <a:t>14.01.2019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595" tIns="45798" rIns="91595" bIns="4579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1"/>
            <a:ext cx="2951162" cy="497126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7" y="9443661"/>
            <a:ext cx="2951162" cy="497126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8A276581-FC17-44FD-91D3-ECEF6FD3268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36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6581-FC17-44FD-91D3-ECEF6FD3268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159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2802-AE62-4764-8E6F-C766F10ACD00}" type="datetime1">
              <a:rPr lang="ru-RU" smtClean="0"/>
              <a:pPr/>
              <a:t>14.01.2019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FBB2-A2F9-47E3-B12B-0DC198EBA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12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46EE-2CC3-4B30-9758-6A778A71AE6E}" type="datetime1">
              <a:rPr lang="ru-RU" smtClean="0"/>
              <a:pPr/>
              <a:t>14.01.2019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FBB2-A2F9-47E3-B12B-0DC198EBA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39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ADCE-73CB-408F-9891-B2EA6A5C2B5C}" type="datetime1">
              <a:rPr lang="ru-RU" smtClean="0"/>
              <a:pPr/>
              <a:t>14.01.2019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FBB2-A2F9-47E3-B12B-0DC198EBA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65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45FA-705C-4951-88A3-2181694B435C}" type="datetime1">
              <a:rPr lang="ru-RU" smtClean="0"/>
              <a:pPr/>
              <a:t>14.01.2019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FBB2-A2F9-47E3-B12B-0DC198EBA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3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96BD-2572-47C2-8974-531C3F078705}" type="datetime1">
              <a:rPr lang="ru-RU" smtClean="0"/>
              <a:pPr/>
              <a:t>14.01.2019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FBB2-A2F9-47E3-B12B-0DC198EBA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16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E5292-FC62-42A6-80AB-89DAB3D1B934}" type="datetime1">
              <a:rPr lang="ru-RU" smtClean="0"/>
              <a:pPr/>
              <a:t>14.01.2019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FBB2-A2F9-47E3-B12B-0DC198EBA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90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B6DE-48FD-43A9-8588-FA2AC5BFCD13}" type="datetime1">
              <a:rPr lang="ru-RU" smtClean="0"/>
              <a:pPr/>
              <a:t>14.01.2019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FBB2-A2F9-47E3-B12B-0DC198EBA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42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AA49-EC1A-46A9-BBA1-FB885A61B723}" type="datetime1">
              <a:rPr lang="ru-RU" smtClean="0"/>
              <a:pPr/>
              <a:t>14.01.2019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FBB2-A2F9-47E3-B12B-0DC198EBA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37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EB1F-EEED-43CA-A3FD-245301DB815D}" type="datetime1">
              <a:rPr lang="ru-RU" smtClean="0"/>
              <a:pPr/>
              <a:t>14.01.2019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FBB2-A2F9-47E3-B12B-0DC198EBA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94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EF58-930D-4748-8CB7-1E60764382DE}" type="datetime1">
              <a:rPr lang="ru-RU" smtClean="0"/>
              <a:pPr/>
              <a:t>14.01.2019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FBB2-A2F9-47E3-B12B-0DC198EBA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46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C1E0-152E-4968-82E3-78BC5D2944E9}" type="datetime1">
              <a:rPr lang="ru-RU" smtClean="0"/>
              <a:pPr/>
              <a:t>14.01.2019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FBB2-A2F9-47E3-B12B-0DC198EBA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35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47478-7D9E-435A-94CB-1A1294D06FD1}" type="datetime1">
              <a:rPr lang="ru-RU" smtClean="0"/>
              <a:pPr/>
              <a:t>14.01.2019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8FBB2-A2F9-47E3-B12B-0DC198EBA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37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08_kab\Desktop\Арбузов\ecologiy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2"/>
          <a:stretch/>
        </p:blipFill>
        <p:spPr bwMode="auto">
          <a:xfrm>
            <a:off x="6941" y="144991"/>
            <a:ext cx="9137059" cy="494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08_kab\Desktop\Арбузов\ecologiy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40"/>
          <a:stretch/>
        </p:blipFill>
        <p:spPr bwMode="auto">
          <a:xfrm flipV="1">
            <a:off x="-12824" y="5067835"/>
            <a:ext cx="9137059" cy="40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747"/>
            <a:ext cx="9144000" cy="1224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242" y="5589240"/>
            <a:ext cx="9144000" cy="12687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242" y="5353455"/>
            <a:ext cx="9144000" cy="1224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5589240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ru-RU" b="1" dirty="0" smtClean="0"/>
              <a:t>Conjunto de reciclagem de resíduos contendo carbonos, visando a obtenção de gás sintético de alto teor calorífico, havendo a possibilidade de gerar energia térmica e elétrica, de produção de combustível líquido sintético, gás </a:t>
            </a:r>
            <a:r>
              <a:rPr lang="en-US" altLang="ru-RU" b="1" dirty="0" smtClean="0"/>
              <a:t>de </a:t>
            </a:r>
            <a:r>
              <a:rPr lang="pt-PT" b="1" dirty="0" smtClean="0"/>
              <a:t>fracção</a:t>
            </a:r>
            <a:r>
              <a:rPr lang="pt-PT" dirty="0" smtClean="0"/>
              <a:t> </a:t>
            </a:r>
            <a:r>
              <a:rPr lang="pt-BR" altLang="ru-RU" b="1" dirty="0" smtClean="0"/>
              <a:t>propano-butano, éteres e </a:t>
            </a:r>
            <a:r>
              <a:rPr lang="pt-PT" b="1" dirty="0" smtClean="0"/>
              <a:t>álcoois</a:t>
            </a:r>
            <a:r>
              <a:rPr lang="pt-BR" altLang="ru-RU" b="1" dirty="0" smtClean="0"/>
              <a:t> </a:t>
            </a:r>
            <a:endParaRPr lang="ru-RU" altLang="ru-RU" b="1" dirty="0" smtClean="0"/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-12824" y="4437112"/>
            <a:ext cx="9172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2"/>
                </a:solidFill>
                <a:cs typeface="Times New Roman" pitchFamily="18" charset="0"/>
              </a:rPr>
              <a:t>TECHNOLOGIA INOVADORA</a:t>
            </a:r>
            <a:endParaRPr lang="ru-RU" sz="26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ctr"/>
            <a:r>
              <a:rPr lang="en-US" sz="2600" b="1" dirty="0" smtClean="0">
                <a:solidFill>
                  <a:schemeClr val="tx2"/>
                </a:solidFill>
                <a:cs typeface="Times New Roman" pitchFamily="18" charset="0"/>
              </a:rPr>
              <a:t>NA RECICLAGEM DE RESIDUOS CARBONOSOS</a:t>
            </a:r>
            <a:r>
              <a:rPr lang="ru-RU" sz="26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endParaRPr lang="ru-RU" sz="2600" b="1" dirty="0">
              <a:solidFill>
                <a:schemeClr val="tx2"/>
              </a:solidFill>
              <a:cs typeface="Times New Roman" pitchFamily="18" charset="0"/>
            </a:endParaRPr>
          </a:p>
          <a:p>
            <a:endParaRPr lang="ru-RU" sz="2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08886" y="2996952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108_kab\Desktop\Арбузов\Backup_of_новые технологии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3312368" cy="89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75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08_kab\Desktop\Арбузов\1264140684_1260019323_slhw_0020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3" b="16726"/>
          <a:stretch/>
        </p:blipFill>
        <p:spPr bwMode="auto">
          <a:xfrm>
            <a:off x="899592" y="2335407"/>
            <a:ext cx="8244408" cy="452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108_kab\Desktop\Арбузов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326" y="5949280"/>
            <a:ext cx="1075174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108_kab\Desktop\Арбузов\green-fields-blue-sky-beautifu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05"/>
          <a:stretch/>
        </p:blipFill>
        <p:spPr bwMode="auto">
          <a:xfrm>
            <a:off x="-23258" y="3359"/>
            <a:ext cx="1184401" cy="685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5144" y="0"/>
            <a:ext cx="7878855" cy="7768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ru-RU" sz="2400" b="1" cap="all" dirty="0" smtClean="0">
                <a:solidFill>
                  <a:srgbClr val="44951B"/>
                </a:solidFill>
                <a:latin typeface="+mn-lt"/>
                <a:cs typeface="Arial" charset="0"/>
              </a:rPr>
              <a:t>Vista geral do conjunto de reciclagem de resíduos contendo carbonos</a:t>
            </a:r>
            <a:endParaRPr lang="ru-RU" sz="2400" b="1" cap="all" dirty="0">
              <a:solidFill>
                <a:srgbClr val="44951B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124744"/>
            <a:ext cx="7560840" cy="4680520"/>
          </a:xfrm>
          <a:prstGeom prst="rect">
            <a:avLst/>
          </a:prstGeom>
          <a:solidFill>
            <a:schemeClr val="bg1"/>
          </a:solidFill>
          <a:ln>
            <a:solidFill>
              <a:srgbClr val="4495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406464" y="6059073"/>
            <a:ext cx="39604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10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8" y="1476885"/>
            <a:ext cx="7377460" cy="3968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5048" y="4826675"/>
            <a:ext cx="192281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pt-BR" sz="1300" b="1" dirty="0">
                <a:solidFill>
                  <a:srgbClr val="2B4C73"/>
                </a:solidFill>
              </a:rPr>
              <a:t>Instalação de reciclagem de resíduos contendo carbonos em </a:t>
            </a:r>
            <a:r>
              <a:rPr lang="pt-BR" sz="1300" b="1" dirty="0" smtClean="0">
                <a:solidFill>
                  <a:srgbClr val="2B4C73"/>
                </a:solidFill>
              </a:rPr>
              <a:t>container</a:t>
            </a:r>
            <a:endParaRPr lang="ru-RU" sz="1300" b="1" dirty="0">
              <a:solidFill>
                <a:srgbClr val="2B4C7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C:\Users\108_kab\Desktop\Арбузов\1264140684_1260019323_slhw_0020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3" b="16726"/>
          <a:stretch/>
        </p:blipFill>
        <p:spPr bwMode="auto">
          <a:xfrm>
            <a:off x="899592" y="2335407"/>
            <a:ext cx="8244408" cy="452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108_kab\Desktop\Арбузов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326" y="5949280"/>
            <a:ext cx="1075174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108_kab\Desktop\Арбузов\green-fields-blue-sky-beautifu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05"/>
          <a:stretch/>
        </p:blipFill>
        <p:spPr bwMode="auto">
          <a:xfrm>
            <a:off x="-23258" y="3359"/>
            <a:ext cx="1184401" cy="685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4105" y="1431158"/>
            <a:ext cx="4939247" cy="416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56176" y="980728"/>
            <a:ext cx="29878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000" b="1" dirty="0" smtClean="0">
                <a:latin typeface="+mj-lt"/>
              </a:rPr>
              <a:t>Principais caracterisiticas de IRCC-2</a:t>
            </a:r>
            <a:endParaRPr lang="ru-RU" sz="1000" dirty="0" smtClean="0">
              <a:latin typeface="+mj-lt"/>
            </a:endParaRPr>
          </a:p>
          <a:p>
            <a:pPr algn="just">
              <a:spcBef>
                <a:spcPts val="600"/>
              </a:spcBef>
            </a:pPr>
            <a:endParaRPr lang="en-US" sz="1000" dirty="0" smtClean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1000" dirty="0" smtClean="0">
                <a:latin typeface="+mj-lt"/>
              </a:rPr>
              <a:t>Capacidade de reciclagem</a:t>
            </a:r>
            <a:r>
              <a:rPr lang="ru-RU" sz="1000" dirty="0" smtClean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de residuos  preparados</a:t>
            </a:r>
            <a:r>
              <a:rPr lang="ru-RU" sz="1000" dirty="0" smtClean="0">
                <a:latin typeface="+mj-lt"/>
              </a:rPr>
              <a:t>, </a:t>
            </a:r>
            <a:r>
              <a:rPr lang="en-US" sz="1000" dirty="0" smtClean="0">
                <a:latin typeface="+mj-lt"/>
              </a:rPr>
              <a:t>kg</a:t>
            </a:r>
            <a:r>
              <a:rPr lang="ru-RU" sz="1000" dirty="0" smtClean="0">
                <a:latin typeface="+mj-lt"/>
              </a:rPr>
              <a:t>/</a:t>
            </a:r>
            <a:r>
              <a:rPr lang="en-US" sz="1000" dirty="0" smtClean="0">
                <a:latin typeface="+mj-lt"/>
              </a:rPr>
              <a:t>h</a:t>
            </a:r>
            <a:r>
              <a:rPr lang="ru-RU" sz="1000" dirty="0" smtClean="0">
                <a:latin typeface="+mj-lt"/>
              </a:rPr>
              <a:t> .</a:t>
            </a:r>
            <a:r>
              <a:rPr lang="en-US" sz="1000" dirty="0" smtClean="0">
                <a:latin typeface="+mj-lt"/>
              </a:rPr>
              <a:t>.......</a:t>
            </a:r>
            <a:r>
              <a:rPr lang="ru-RU" sz="1000" dirty="0" smtClean="0">
                <a:latin typeface="+mj-lt"/>
              </a:rPr>
              <a:t>...................................................</a:t>
            </a:r>
            <a:r>
              <a:rPr lang="en-US" sz="1000" dirty="0" smtClean="0">
                <a:latin typeface="+mj-lt"/>
              </a:rPr>
              <a:t>...</a:t>
            </a:r>
            <a:r>
              <a:rPr lang="ru-RU" sz="1000" dirty="0" smtClean="0">
                <a:latin typeface="+mj-lt"/>
              </a:rPr>
              <a:t>..</a:t>
            </a:r>
            <a:r>
              <a:rPr lang="en-US" sz="1000" dirty="0" smtClean="0">
                <a:latin typeface="+mj-lt"/>
              </a:rPr>
              <a:t> </a:t>
            </a:r>
            <a:r>
              <a:rPr lang="pt-PT" sz="1000" dirty="0" smtClean="0"/>
              <a:t>até </a:t>
            </a:r>
            <a:r>
              <a:rPr lang="ru-RU" sz="1000" dirty="0" smtClean="0">
                <a:latin typeface="+mj-lt"/>
              </a:rPr>
              <a:t>2000</a:t>
            </a:r>
          </a:p>
          <a:p>
            <a:pPr algn="just">
              <a:spcBef>
                <a:spcPts val="600"/>
              </a:spcBef>
            </a:pPr>
            <a:r>
              <a:rPr lang="en-US" sz="1000" dirty="0" smtClean="0">
                <a:latin typeface="+mj-lt"/>
              </a:rPr>
              <a:t>Umidade de </a:t>
            </a:r>
            <a:r>
              <a:rPr lang="pt-PT" sz="1000" dirty="0" smtClean="0">
                <a:latin typeface="+mj-lt"/>
              </a:rPr>
              <a:t>m</a:t>
            </a:r>
            <a:r>
              <a:rPr lang="pt-PT" sz="1000" dirty="0" smtClean="0"/>
              <a:t>atéria prima</a:t>
            </a:r>
            <a:r>
              <a:rPr lang="ru-RU" sz="1000" dirty="0" smtClean="0">
                <a:latin typeface="+mj-lt"/>
              </a:rPr>
              <a:t>, </a:t>
            </a:r>
            <a:r>
              <a:rPr lang="ru-RU" sz="1000" dirty="0">
                <a:latin typeface="+mj-lt"/>
              </a:rPr>
              <a:t>% </a:t>
            </a:r>
            <a:r>
              <a:rPr lang="ru-RU" sz="1000" dirty="0" smtClean="0">
                <a:latin typeface="+mj-lt"/>
              </a:rPr>
              <a:t>.....................</a:t>
            </a:r>
            <a:r>
              <a:rPr lang="en-US" sz="1000" dirty="0" smtClean="0">
                <a:latin typeface="+mj-lt"/>
              </a:rPr>
              <a:t>...</a:t>
            </a:r>
            <a:r>
              <a:rPr lang="ru-RU" sz="1000" dirty="0" smtClean="0">
                <a:latin typeface="+mj-lt"/>
              </a:rPr>
              <a:t>...</a:t>
            </a:r>
            <a:r>
              <a:rPr lang="en-US" sz="1000" dirty="0" smtClean="0">
                <a:latin typeface="+mj-lt"/>
              </a:rPr>
              <a:t> </a:t>
            </a:r>
            <a:r>
              <a:rPr lang="pt-PT" sz="1000" dirty="0" smtClean="0"/>
              <a:t>até </a:t>
            </a:r>
            <a:r>
              <a:rPr lang="ru-RU" sz="1000" dirty="0" smtClean="0">
                <a:latin typeface="+mj-lt"/>
              </a:rPr>
              <a:t>75</a:t>
            </a:r>
          </a:p>
          <a:p>
            <a:pPr algn="just">
              <a:spcBef>
                <a:spcPts val="600"/>
              </a:spcBef>
            </a:pPr>
            <a:r>
              <a:rPr lang="en-US" sz="1000" dirty="0" smtClean="0">
                <a:latin typeface="+mj-lt"/>
              </a:rPr>
              <a:t>Temperatura de</a:t>
            </a:r>
            <a:r>
              <a:rPr lang="pt-PT" sz="1000" dirty="0" smtClean="0"/>
              <a:t> gasificação</a:t>
            </a:r>
            <a:r>
              <a:rPr lang="ru-RU" sz="1000" dirty="0" smtClean="0">
                <a:latin typeface="+mj-lt"/>
              </a:rPr>
              <a:t>,°С …...</a:t>
            </a:r>
            <a:r>
              <a:rPr lang="en-US" sz="1000" dirty="0" smtClean="0">
                <a:latin typeface="+mj-lt"/>
              </a:rPr>
              <a:t>.</a:t>
            </a:r>
            <a:r>
              <a:rPr lang="ru-RU" sz="1000" dirty="0" smtClean="0">
                <a:latin typeface="+mj-lt"/>
              </a:rPr>
              <a:t>...........</a:t>
            </a:r>
            <a:r>
              <a:rPr lang="en-US" sz="1000" dirty="0" smtClean="0">
                <a:latin typeface="+mj-lt"/>
              </a:rPr>
              <a:t>...</a:t>
            </a:r>
            <a:r>
              <a:rPr lang="ru-RU" sz="1000" dirty="0" smtClean="0">
                <a:latin typeface="+mj-lt"/>
              </a:rPr>
              <a:t>.700 - 900</a:t>
            </a:r>
          </a:p>
          <a:p>
            <a:pPr algn="just">
              <a:spcBef>
                <a:spcPts val="600"/>
              </a:spcBef>
            </a:pPr>
            <a:r>
              <a:rPr lang="pt-PT" sz="1000" dirty="0" smtClean="0"/>
              <a:t>Pressão</a:t>
            </a:r>
            <a:r>
              <a:rPr lang="en-US" sz="1000" dirty="0" smtClean="0">
                <a:latin typeface="+mj-lt"/>
              </a:rPr>
              <a:t>  no interior de reator</a:t>
            </a:r>
            <a:r>
              <a:rPr lang="ru-RU" sz="1000" dirty="0" smtClean="0">
                <a:latin typeface="+mj-lt"/>
              </a:rPr>
              <a:t>, </a:t>
            </a:r>
            <a:r>
              <a:rPr lang="en-US" sz="1000" dirty="0" smtClean="0">
                <a:latin typeface="+mj-lt"/>
              </a:rPr>
              <a:t>kg</a:t>
            </a:r>
            <a:r>
              <a:rPr lang="ru-RU" sz="1000" dirty="0" smtClean="0">
                <a:latin typeface="+mj-lt"/>
              </a:rPr>
              <a:t>/с</a:t>
            </a:r>
            <a:r>
              <a:rPr lang="en-US" sz="1000" dirty="0" smtClean="0">
                <a:latin typeface="+mj-lt"/>
              </a:rPr>
              <a:t>m</a:t>
            </a:r>
            <a:r>
              <a:rPr lang="ru-RU" sz="1000" dirty="0" smtClean="0">
                <a:latin typeface="+mj-lt"/>
              </a:rPr>
              <a:t>‘……...- </a:t>
            </a:r>
            <a:r>
              <a:rPr lang="ru-RU" sz="1000" dirty="0">
                <a:latin typeface="+mj-lt"/>
              </a:rPr>
              <a:t>0,1 - + 0,1</a:t>
            </a:r>
          </a:p>
          <a:p>
            <a:pPr algn="just">
              <a:spcBef>
                <a:spcPts val="600"/>
              </a:spcBef>
            </a:pPr>
            <a:r>
              <a:rPr lang="pt-PT" sz="1000" dirty="0" smtClean="0"/>
              <a:t>Duração</a:t>
            </a:r>
            <a:r>
              <a:rPr lang="en-US" sz="1000" dirty="0" smtClean="0">
                <a:latin typeface="+mj-lt"/>
              </a:rPr>
              <a:t> </a:t>
            </a:r>
            <a:r>
              <a:rPr lang="en-US" sz="1000" dirty="0" smtClean="0"/>
              <a:t>de</a:t>
            </a:r>
            <a:r>
              <a:rPr lang="pt-PT" sz="1000" dirty="0" smtClean="0"/>
              <a:t> gasificação</a:t>
            </a:r>
            <a:r>
              <a:rPr lang="ru-RU" sz="1000" dirty="0" smtClean="0">
                <a:latin typeface="+mj-lt"/>
              </a:rPr>
              <a:t>,</a:t>
            </a:r>
            <a:r>
              <a:rPr lang="en-US" sz="1000" dirty="0" smtClean="0">
                <a:latin typeface="+mj-lt"/>
              </a:rPr>
              <a:t> sec</a:t>
            </a:r>
            <a:r>
              <a:rPr lang="ru-RU" sz="1000" dirty="0" smtClean="0">
                <a:latin typeface="+mj-lt"/>
              </a:rPr>
              <a:t>  ……</a:t>
            </a:r>
            <a:r>
              <a:rPr lang="en-US" sz="1000" dirty="0" smtClean="0">
                <a:latin typeface="+mj-lt"/>
              </a:rPr>
              <a:t>…………</a:t>
            </a:r>
            <a:r>
              <a:rPr lang="ru-RU" sz="1000" dirty="0" smtClean="0">
                <a:latin typeface="+mj-lt"/>
              </a:rPr>
              <a:t>……..</a:t>
            </a:r>
            <a:r>
              <a:rPr lang="en-US" sz="1000" dirty="0" smtClean="0">
                <a:latin typeface="+mj-lt"/>
              </a:rPr>
              <a:t>……….</a:t>
            </a:r>
            <a:r>
              <a:rPr lang="ru-RU" sz="1000" dirty="0" smtClean="0">
                <a:latin typeface="+mj-lt"/>
              </a:rPr>
              <a:t> 1 </a:t>
            </a:r>
            <a:r>
              <a:rPr lang="ru-RU" sz="1000" dirty="0">
                <a:latin typeface="+mj-lt"/>
              </a:rPr>
              <a:t>- 3</a:t>
            </a:r>
          </a:p>
          <a:p>
            <a:pPr>
              <a:spcBef>
                <a:spcPts val="600"/>
              </a:spcBef>
            </a:pPr>
            <a:r>
              <a:rPr lang="pt-PT" sz="1000" dirty="0" smtClean="0"/>
              <a:t>Produção</a:t>
            </a:r>
            <a:r>
              <a:rPr lang="en-US" sz="1000" dirty="0" smtClean="0">
                <a:latin typeface="+mj-lt"/>
              </a:rPr>
              <a:t> de </a:t>
            </a:r>
            <a:r>
              <a:rPr lang="pt-BR" sz="10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g</a:t>
            </a:r>
            <a:r>
              <a:rPr lang="pt-BR" altLang="ru-RU" sz="1000" dirty="0" smtClean="0">
                <a:solidFill>
                  <a:srgbClr val="000000"/>
                </a:solidFill>
                <a:cs typeface="Arial" pitchFamily="34" charset="0"/>
              </a:rPr>
              <a:t>ás de alto teor calorífico</a:t>
            </a:r>
            <a:r>
              <a:rPr lang="ru-RU" sz="1000" dirty="0" smtClean="0">
                <a:latin typeface="+mj-lt"/>
              </a:rPr>
              <a:t>, </a:t>
            </a:r>
            <a:r>
              <a:rPr lang="en-US" sz="1000" dirty="0" smtClean="0">
                <a:latin typeface="+mj-lt"/>
              </a:rPr>
              <a:t>kg</a:t>
            </a:r>
            <a:r>
              <a:rPr lang="ru-RU" sz="1000" dirty="0" smtClean="0">
                <a:latin typeface="+mj-lt"/>
              </a:rPr>
              <a:t>/</a:t>
            </a:r>
            <a:r>
              <a:rPr lang="en-US" sz="1000" dirty="0" smtClean="0">
                <a:latin typeface="+mj-lt"/>
              </a:rPr>
              <a:t>h</a:t>
            </a:r>
            <a:r>
              <a:rPr lang="ru-RU" sz="1000" dirty="0" smtClean="0">
                <a:latin typeface="+mj-lt"/>
              </a:rPr>
              <a:t> .</a:t>
            </a:r>
            <a:r>
              <a:rPr lang="en-US" sz="1000" dirty="0" smtClean="0">
                <a:latin typeface="+mj-lt"/>
              </a:rPr>
              <a:t> </a:t>
            </a:r>
            <a:endParaRPr lang="ru-RU" sz="1000" dirty="0" smtClean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ru-RU" sz="1000" dirty="0" smtClean="0">
                <a:latin typeface="+mj-lt"/>
              </a:rPr>
              <a:t>……………………………………………………………………..</a:t>
            </a:r>
            <a:r>
              <a:rPr lang="pt-PT" sz="1000" dirty="0" smtClean="0"/>
              <a:t>até </a:t>
            </a:r>
            <a:r>
              <a:rPr lang="ru-RU" sz="1000" dirty="0" smtClean="0">
                <a:latin typeface="+mj-lt"/>
              </a:rPr>
              <a:t>1500</a:t>
            </a:r>
            <a:endParaRPr lang="ru-RU" sz="1000" dirty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pt-BR" sz="1000" dirty="0">
                <a:latin typeface="+mj-lt"/>
              </a:rPr>
              <a:t>Consumo de energia para necessidades</a:t>
            </a:r>
          </a:p>
          <a:p>
            <a:pPr>
              <a:spcBef>
                <a:spcPts val="600"/>
              </a:spcBef>
            </a:pPr>
            <a:r>
              <a:rPr lang="pt-BR" sz="1000" dirty="0">
                <a:latin typeface="+mj-lt"/>
              </a:rPr>
              <a:t> proprias, kVa/h</a:t>
            </a:r>
            <a:r>
              <a:rPr lang="pt-BR" sz="1000" dirty="0" smtClean="0">
                <a:latin typeface="+mj-lt"/>
              </a:rPr>
              <a:t>….…………….……………</a:t>
            </a:r>
            <a:r>
              <a:rPr lang="ru-RU" sz="1000" dirty="0" smtClean="0">
                <a:latin typeface="+mj-lt"/>
              </a:rPr>
              <a:t>…</a:t>
            </a:r>
            <a:r>
              <a:rPr lang="pt-BR" sz="1000" dirty="0" smtClean="0">
                <a:latin typeface="+mj-lt"/>
              </a:rPr>
              <a:t>….….…… </a:t>
            </a:r>
            <a:r>
              <a:rPr lang="pt-BR" sz="1000" dirty="0">
                <a:latin typeface="+mj-lt"/>
              </a:rPr>
              <a:t>até 175</a:t>
            </a:r>
          </a:p>
          <a:p>
            <a:pPr>
              <a:spcBef>
                <a:spcPts val="600"/>
              </a:spcBef>
            </a:pPr>
            <a:r>
              <a:rPr lang="en-US" sz="1000" dirty="0" smtClean="0">
                <a:latin typeface="+mj-lt"/>
              </a:rPr>
              <a:t>Valor </a:t>
            </a:r>
            <a:r>
              <a:rPr lang="en-US" sz="1000" dirty="0" smtClean="0">
                <a:latin typeface="+mj-lt"/>
              </a:rPr>
              <a:t>calorifico de </a:t>
            </a:r>
            <a:r>
              <a:rPr lang="pt-PT" sz="1000" dirty="0" smtClean="0"/>
              <a:t>combustão de </a:t>
            </a:r>
            <a:r>
              <a:rPr lang="pt-BR" sz="1000" dirty="0" smtClean="0">
                <a:solidFill>
                  <a:srgbClr val="000000"/>
                </a:solidFill>
                <a:cs typeface="Arial" pitchFamily="34" charset="0"/>
              </a:rPr>
              <a:t>g</a:t>
            </a:r>
            <a:r>
              <a:rPr lang="pt-BR" altLang="ru-RU" sz="1000" dirty="0" smtClean="0">
                <a:solidFill>
                  <a:srgbClr val="000000"/>
                </a:solidFill>
                <a:cs typeface="Arial" pitchFamily="34" charset="0"/>
              </a:rPr>
              <a:t>ás</a:t>
            </a:r>
            <a:r>
              <a:rPr lang="ru-RU" sz="1000" dirty="0" smtClean="0">
                <a:latin typeface="+mj-lt"/>
              </a:rPr>
              <a:t>,</a:t>
            </a:r>
            <a:r>
              <a:rPr lang="en-US" sz="1000" dirty="0" smtClean="0">
                <a:latin typeface="+mj-lt"/>
              </a:rPr>
              <a:t> </a:t>
            </a:r>
            <a:endParaRPr lang="ru-RU" sz="1000" dirty="0" smtClean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1000" dirty="0" err="1" smtClean="0">
                <a:latin typeface="+mj-lt"/>
              </a:rPr>
              <a:t>kkal</a:t>
            </a:r>
            <a:r>
              <a:rPr lang="ru-RU" sz="1000" dirty="0" smtClean="0">
                <a:latin typeface="+mj-lt"/>
              </a:rPr>
              <a:t>/</a:t>
            </a:r>
            <a:r>
              <a:rPr lang="en-US" sz="1000" dirty="0" smtClean="0">
                <a:latin typeface="+mj-lt"/>
              </a:rPr>
              <a:t>m</a:t>
            </a:r>
            <a:r>
              <a:rPr lang="ru-RU" sz="1000" baseline="30000" dirty="0" smtClean="0">
                <a:latin typeface="+mj-lt"/>
              </a:rPr>
              <a:t>З</a:t>
            </a:r>
            <a:r>
              <a:rPr lang="ru-RU" sz="1000" dirty="0" smtClean="0">
                <a:latin typeface="+mj-lt"/>
              </a:rPr>
              <a:t> ……</a:t>
            </a:r>
            <a:r>
              <a:rPr lang="en-US" sz="1000" dirty="0" smtClean="0">
                <a:latin typeface="+mj-lt"/>
              </a:rPr>
              <a:t>………………</a:t>
            </a:r>
            <a:r>
              <a:rPr lang="ru-RU" sz="1000" dirty="0" smtClean="0">
                <a:latin typeface="+mj-lt"/>
              </a:rPr>
              <a:t>…….</a:t>
            </a:r>
            <a:r>
              <a:rPr lang="en-US" sz="1000" dirty="0" smtClean="0">
                <a:latin typeface="+mj-lt"/>
              </a:rPr>
              <a:t>………</a:t>
            </a:r>
            <a:r>
              <a:rPr lang="ru-RU" sz="1000" dirty="0" smtClean="0">
                <a:latin typeface="+mj-lt"/>
              </a:rPr>
              <a:t>..</a:t>
            </a:r>
            <a:r>
              <a:rPr lang="en-US" sz="1000" dirty="0" smtClean="0">
                <a:latin typeface="+mj-lt"/>
              </a:rPr>
              <a:t>………….…. </a:t>
            </a:r>
            <a:r>
              <a:rPr lang="ru-RU" sz="1000" dirty="0" smtClean="0">
                <a:latin typeface="+mj-lt"/>
              </a:rPr>
              <a:t>6000 </a:t>
            </a:r>
            <a:r>
              <a:rPr lang="ru-RU" sz="1000" dirty="0">
                <a:latin typeface="+mj-lt"/>
              </a:rPr>
              <a:t>- </a:t>
            </a:r>
            <a:r>
              <a:rPr lang="ru-RU" sz="1000" dirty="0" smtClean="0">
                <a:latin typeface="+mj-lt"/>
              </a:rPr>
              <a:t>9000</a:t>
            </a:r>
            <a:endParaRPr lang="ru-RU" sz="1000" dirty="0"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pt-PT" sz="1000" dirty="0" smtClean="0"/>
              <a:t>Geração </a:t>
            </a:r>
            <a:r>
              <a:rPr lang="en-US" sz="1000" dirty="0" smtClean="0">
                <a:latin typeface="+mj-lt"/>
              </a:rPr>
              <a:t>total de energia </a:t>
            </a:r>
            <a:r>
              <a:rPr lang="pt-PT" sz="1000" dirty="0" smtClean="0"/>
              <a:t>elétrica</a:t>
            </a:r>
            <a:r>
              <a:rPr lang="en-US" sz="1000" dirty="0" smtClean="0">
                <a:latin typeface="+mj-lt"/>
              </a:rPr>
              <a:t> c/uso de</a:t>
            </a:r>
            <a:r>
              <a:rPr lang="ru-RU" sz="1000" dirty="0" smtClean="0">
                <a:latin typeface="+mj-lt"/>
              </a:rPr>
              <a:t> </a:t>
            </a:r>
            <a:r>
              <a:rPr lang="ru-RU" sz="1000" dirty="0">
                <a:latin typeface="+mj-lt"/>
              </a:rPr>
              <a:t/>
            </a:r>
            <a:br>
              <a:rPr lang="ru-RU" sz="1000" dirty="0">
                <a:latin typeface="+mj-lt"/>
              </a:rPr>
            </a:br>
            <a:r>
              <a:rPr lang="en-US" sz="1000" dirty="0" smtClean="0">
                <a:latin typeface="+mj-lt"/>
              </a:rPr>
              <a:t>g</a:t>
            </a:r>
            <a:r>
              <a:rPr lang="pt-BR" altLang="ru-RU" sz="1000" dirty="0" smtClean="0">
                <a:solidFill>
                  <a:srgbClr val="000000"/>
                </a:solidFill>
                <a:cs typeface="Arial" pitchFamily="34" charset="0"/>
              </a:rPr>
              <a:t>ás sintético</a:t>
            </a:r>
            <a:r>
              <a:rPr lang="ru-RU" sz="1000" dirty="0" smtClean="0">
                <a:latin typeface="+mj-lt"/>
              </a:rPr>
              <a:t>, </a:t>
            </a:r>
            <a:r>
              <a:rPr lang="en-US" sz="1000" dirty="0" smtClean="0">
                <a:latin typeface="+mj-lt"/>
              </a:rPr>
              <a:t>MVA</a:t>
            </a:r>
            <a:r>
              <a:rPr lang="ru-RU" sz="1000" dirty="0" smtClean="0">
                <a:latin typeface="+mj-lt"/>
              </a:rPr>
              <a:t>/</a:t>
            </a:r>
            <a:r>
              <a:rPr lang="en-US" sz="1000" dirty="0" smtClean="0">
                <a:latin typeface="+mj-lt"/>
              </a:rPr>
              <a:t>h</a:t>
            </a:r>
            <a:r>
              <a:rPr lang="ru-RU" sz="1000" dirty="0" smtClean="0">
                <a:latin typeface="+mj-lt"/>
              </a:rPr>
              <a:t> ……………………</a:t>
            </a:r>
            <a:r>
              <a:rPr lang="en-US" sz="1000" dirty="0" smtClean="0">
                <a:latin typeface="+mj-lt"/>
              </a:rPr>
              <a:t>……….</a:t>
            </a:r>
            <a:r>
              <a:rPr lang="ru-RU" sz="1000" dirty="0" smtClean="0">
                <a:latin typeface="+mj-lt"/>
              </a:rPr>
              <a:t>..........</a:t>
            </a:r>
            <a:r>
              <a:rPr lang="en-US" sz="1000" dirty="0" smtClean="0">
                <a:latin typeface="+mj-lt"/>
              </a:rPr>
              <a:t> </a:t>
            </a:r>
            <a:r>
              <a:rPr lang="pt-PT" sz="1000" dirty="0" smtClean="0"/>
              <a:t>até </a:t>
            </a:r>
            <a:r>
              <a:rPr lang="ru-RU" sz="1000" dirty="0" smtClean="0">
                <a:latin typeface="+mj-lt"/>
              </a:rPr>
              <a:t>3,5</a:t>
            </a:r>
          </a:p>
          <a:p>
            <a:pPr algn="just">
              <a:spcBef>
                <a:spcPts val="600"/>
              </a:spcBef>
            </a:pPr>
            <a:r>
              <a:rPr lang="en-US" sz="1000" dirty="0" smtClean="0">
                <a:latin typeface="+mj-lt"/>
              </a:rPr>
              <a:t>Tempo aquecimento inicial do reator </a:t>
            </a:r>
            <a:r>
              <a:rPr lang="pt-PT" sz="1000" dirty="0" smtClean="0"/>
              <a:t>até </a:t>
            </a:r>
            <a:r>
              <a:rPr lang="en-US" sz="1000" dirty="0" smtClean="0">
                <a:latin typeface="+mj-lt"/>
              </a:rPr>
              <a:t>obter               a temperatura operacional</a:t>
            </a:r>
            <a:r>
              <a:rPr lang="ru-RU" sz="1000" dirty="0" smtClean="0">
                <a:latin typeface="+mj-lt"/>
              </a:rPr>
              <a:t>, </a:t>
            </a:r>
            <a:r>
              <a:rPr lang="en-US" sz="1000" dirty="0" smtClean="0">
                <a:latin typeface="+mj-lt"/>
              </a:rPr>
              <a:t>min</a:t>
            </a:r>
            <a:r>
              <a:rPr lang="ru-RU" sz="1000" dirty="0" smtClean="0">
                <a:latin typeface="+mj-lt"/>
              </a:rPr>
              <a:t> …</a:t>
            </a:r>
            <a:r>
              <a:rPr lang="en-US" sz="1000" dirty="0" smtClean="0">
                <a:latin typeface="+mj-lt"/>
              </a:rPr>
              <a:t>………</a:t>
            </a:r>
            <a:r>
              <a:rPr lang="ru-RU" sz="1000" dirty="0" smtClean="0">
                <a:latin typeface="+mj-lt"/>
              </a:rPr>
              <a:t>……..</a:t>
            </a:r>
            <a:r>
              <a:rPr lang="en-US" sz="1000" dirty="0" smtClean="0">
                <a:latin typeface="+mj-lt"/>
              </a:rPr>
              <a:t>…..</a:t>
            </a:r>
            <a:r>
              <a:rPr lang="ru-RU" sz="1000" dirty="0" smtClean="0">
                <a:latin typeface="+mj-lt"/>
              </a:rPr>
              <a:t>.</a:t>
            </a:r>
            <a:r>
              <a:rPr lang="en-US" sz="1000" dirty="0" smtClean="0">
                <a:latin typeface="+mj-lt"/>
              </a:rPr>
              <a:t> </a:t>
            </a:r>
            <a:r>
              <a:rPr lang="pt-PT" sz="1000" dirty="0" smtClean="0"/>
              <a:t>até </a:t>
            </a:r>
            <a:r>
              <a:rPr lang="ru-RU" sz="1000" dirty="0" smtClean="0">
                <a:latin typeface="+mj-lt"/>
              </a:rPr>
              <a:t>30</a:t>
            </a:r>
          </a:p>
          <a:p>
            <a:pPr algn="just">
              <a:spcBef>
                <a:spcPts val="600"/>
              </a:spcBef>
            </a:pPr>
            <a:r>
              <a:rPr lang="pt-PT" sz="1000" dirty="0" smtClean="0"/>
              <a:t>Dimensões  do </a:t>
            </a:r>
            <a:r>
              <a:rPr lang="en-US" sz="1000" dirty="0" smtClean="0">
                <a:latin typeface="+mj-lt"/>
              </a:rPr>
              <a:t>container</a:t>
            </a:r>
            <a:r>
              <a:rPr lang="ru-RU" sz="1000" dirty="0" smtClean="0">
                <a:latin typeface="+mj-lt"/>
              </a:rPr>
              <a:t>, </a:t>
            </a:r>
            <a:r>
              <a:rPr lang="en-US" sz="1000" dirty="0" smtClean="0">
                <a:latin typeface="+mj-lt"/>
              </a:rPr>
              <a:t>m </a:t>
            </a:r>
            <a:r>
              <a:rPr lang="ru-RU" sz="1000" dirty="0" smtClean="0">
                <a:latin typeface="+mj-lt"/>
              </a:rPr>
              <a:t>…</a:t>
            </a:r>
            <a:r>
              <a:rPr lang="en-US" sz="1000" dirty="0" smtClean="0">
                <a:latin typeface="+mj-lt"/>
              </a:rPr>
              <a:t>……</a:t>
            </a:r>
            <a:r>
              <a:rPr lang="ru-RU" sz="1000" dirty="0" smtClean="0">
                <a:latin typeface="+mj-lt"/>
              </a:rPr>
              <a:t>……..</a:t>
            </a:r>
            <a:r>
              <a:rPr lang="en-US" sz="1000" dirty="0" smtClean="0">
                <a:latin typeface="+mj-lt"/>
              </a:rPr>
              <a:t>..…. </a:t>
            </a:r>
            <a:r>
              <a:rPr lang="ru-RU" sz="1000" dirty="0" smtClean="0">
                <a:latin typeface="+mj-lt"/>
              </a:rPr>
              <a:t>6</a:t>
            </a:r>
            <a:r>
              <a:rPr lang="en-US" sz="1000" dirty="0" smtClean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x</a:t>
            </a:r>
            <a:r>
              <a:rPr lang="en-US" sz="1000" dirty="0" smtClean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2,4</a:t>
            </a:r>
            <a:r>
              <a:rPr lang="en-US" sz="1000" dirty="0" smtClean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x</a:t>
            </a:r>
            <a:r>
              <a:rPr lang="en-US" sz="1000" dirty="0" smtClean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2,6</a:t>
            </a:r>
            <a:endParaRPr lang="ru-RU" sz="1000" dirty="0"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en-US" sz="1000" dirty="0" smtClean="0">
                <a:latin typeface="+mj-lt"/>
              </a:rPr>
              <a:t>Fonte prim</a:t>
            </a:r>
            <a:r>
              <a:rPr lang="pt-BR" altLang="ru-RU" sz="1000" dirty="0" smtClean="0">
                <a:solidFill>
                  <a:srgbClr val="000000"/>
                </a:solidFill>
                <a:cs typeface="Arial" pitchFamily="34" charset="0"/>
              </a:rPr>
              <a:t>á</a:t>
            </a:r>
            <a:r>
              <a:rPr lang="en-US" sz="1000" dirty="0" smtClean="0">
                <a:latin typeface="+mj-lt"/>
              </a:rPr>
              <a:t>ria de energia t</a:t>
            </a:r>
            <a:r>
              <a:rPr lang="pt-PT" sz="1000" dirty="0" smtClean="0"/>
              <a:t>é</a:t>
            </a:r>
            <a:r>
              <a:rPr lang="en-US" sz="1000" dirty="0" smtClean="0">
                <a:latin typeface="+mj-lt"/>
              </a:rPr>
              <a:t>rmica </a:t>
            </a:r>
            <a:r>
              <a:rPr lang="ru-RU" sz="1000" dirty="0" smtClean="0">
                <a:latin typeface="+mj-lt"/>
              </a:rPr>
              <a:t>…</a:t>
            </a:r>
            <a:r>
              <a:rPr lang="en-US" sz="1000" dirty="0" smtClean="0">
                <a:latin typeface="+mj-lt"/>
              </a:rPr>
              <a:t>…</a:t>
            </a:r>
            <a:r>
              <a:rPr lang="ru-RU" sz="1000" dirty="0" smtClean="0">
                <a:latin typeface="+mj-lt"/>
              </a:rPr>
              <a:t>………</a:t>
            </a:r>
            <a:r>
              <a:rPr lang="en-US" sz="1000" dirty="0" smtClean="0">
                <a:latin typeface="+mj-lt"/>
              </a:rPr>
              <a:t>..</a:t>
            </a:r>
            <a:r>
              <a:rPr lang="ru-RU" sz="1000" dirty="0" smtClean="0">
                <a:latin typeface="+mj-lt"/>
              </a:rPr>
              <a:t>……</a:t>
            </a:r>
            <a:r>
              <a:rPr lang="en-US" sz="1000" dirty="0" smtClean="0">
                <a:latin typeface="+mj-lt"/>
              </a:rPr>
              <a:t>.</a:t>
            </a:r>
            <a:r>
              <a:rPr lang="ru-RU" sz="1000" dirty="0" smtClean="0">
                <a:latin typeface="+mj-lt"/>
              </a:rPr>
              <a:t>…</a:t>
            </a:r>
            <a:r>
              <a:rPr lang="en-US" sz="1000" dirty="0" smtClean="0">
                <a:latin typeface="+mj-lt"/>
              </a:rPr>
              <a:t> </a:t>
            </a:r>
            <a:r>
              <a:rPr lang="en-US" sz="1000" dirty="0" smtClean="0"/>
              <a:t>g</a:t>
            </a:r>
            <a:r>
              <a:rPr lang="pt-BR" altLang="ru-RU" sz="1000" dirty="0" smtClean="0">
                <a:solidFill>
                  <a:srgbClr val="000000"/>
                </a:solidFill>
                <a:cs typeface="Arial" pitchFamily="34" charset="0"/>
              </a:rPr>
              <a:t>ás </a:t>
            </a:r>
            <a:endParaRPr lang="ru-RU" sz="1000" dirty="0"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en-US" sz="1000" dirty="0" smtClean="0">
                <a:latin typeface="+mj-lt"/>
              </a:rPr>
              <a:t>Modo de fornecimento de residuos ao  reator</a:t>
            </a:r>
            <a:endParaRPr lang="ru-RU" sz="1000" dirty="0" smtClean="0"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ru-RU" sz="1000" dirty="0" smtClean="0">
                <a:latin typeface="+mj-lt"/>
              </a:rPr>
              <a:t>…………………………………………………………………..</a:t>
            </a:r>
            <a:r>
              <a:rPr lang="pt-PT" sz="1000" dirty="0" smtClean="0"/>
              <a:t>é </a:t>
            </a:r>
            <a:r>
              <a:rPr lang="en-US" sz="1000" dirty="0" smtClean="0">
                <a:latin typeface="+mj-lt"/>
              </a:rPr>
              <a:t>continuo</a:t>
            </a:r>
            <a:endParaRPr lang="ru-RU" sz="1000" dirty="0"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en-US" sz="1000" dirty="0" smtClean="0">
                <a:latin typeface="+mj-lt"/>
              </a:rPr>
              <a:t>Pessoal operacional</a:t>
            </a:r>
            <a:r>
              <a:rPr lang="ru-RU" sz="1000" dirty="0" smtClean="0">
                <a:latin typeface="+mj-lt"/>
              </a:rPr>
              <a:t>, </a:t>
            </a:r>
            <a:r>
              <a:rPr lang="en-US" sz="1000" dirty="0" err="1" smtClean="0">
                <a:latin typeface="+mj-lt"/>
              </a:rPr>
              <a:t>operadores</a:t>
            </a:r>
            <a:r>
              <a:rPr lang="ru-RU" sz="1000" dirty="0" smtClean="0">
                <a:latin typeface="+mj-lt"/>
              </a:rPr>
              <a:t>/</a:t>
            </a:r>
            <a:r>
              <a:rPr lang="en-US" sz="1000" dirty="0" err="1" smtClean="0">
                <a:latin typeface="+mj-lt"/>
              </a:rPr>
              <a:t>turno</a:t>
            </a:r>
            <a:r>
              <a:rPr lang="ru-RU" sz="1000" dirty="0" smtClean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.</a:t>
            </a:r>
            <a:r>
              <a:rPr lang="ru-RU" sz="1000" dirty="0" smtClean="0">
                <a:latin typeface="+mj-lt"/>
              </a:rPr>
              <a:t>……………...</a:t>
            </a:r>
            <a:r>
              <a:rPr lang="ru-RU" sz="1000" dirty="0">
                <a:latin typeface="+mj-lt"/>
              </a:rPr>
              <a:t>2/1</a:t>
            </a:r>
          </a:p>
          <a:p>
            <a:pPr>
              <a:spcBef>
                <a:spcPts val="600"/>
              </a:spcBef>
            </a:pPr>
            <a:endParaRPr lang="ru-RU" sz="1000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4895" y="2516868"/>
            <a:ext cx="7887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Esteira rolante para </a:t>
            </a:r>
            <a:r>
              <a:rPr lang="pt-PT" sz="1000" dirty="0" smtClean="0"/>
              <a:t>matéria </a:t>
            </a:r>
            <a:r>
              <a:rPr lang="en-US" sz="1000" dirty="0" smtClean="0"/>
              <a:t>prima</a:t>
            </a:r>
            <a:endParaRPr lang="ru-RU" sz="1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332126" y="5094277"/>
            <a:ext cx="1393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Bloco de </a:t>
            </a:r>
            <a:r>
              <a:rPr lang="pt-PT" sz="1000" dirty="0" smtClean="0"/>
              <a:t>acumulação, secagem e moagem de matéria prima </a:t>
            </a:r>
            <a:endParaRPr lang="ru-RU" sz="1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786050" y="4483304"/>
            <a:ext cx="784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smtClean="0"/>
              <a:t>Queimador de gás</a:t>
            </a:r>
            <a:endParaRPr lang="ru-RU" sz="1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212703" y="2145251"/>
            <a:ext cx="1177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Reator turbo-jato de </a:t>
            </a:r>
            <a:r>
              <a:rPr lang="pt-BR" altLang="ru-RU" sz="1000" dirty="0">
                <a:cs typeface="Arial" pitchFamily="34" charset="0"/>
              </a:rPr>
              <a:t>tratamento térmico de destruição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2725743" y="5725164"/>
            <a:ext cx="1224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Coletor de cinza residual</a:t>
            </a:r>
            <a:endParaRPr lang="ru-RU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3929078" y="1000224"/>
            <a:ext cx="1224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Bloco de </a:t>
            </a:r>
            <a:r>
              <a:rPr lang="pt-PT" sz="1000" dirty="0" smtClean="0"/>
              <a:t>acumulação</a:t>
            </a:r>
            <a:r>
              <a:rPr lang="en-US" sz="1000" dirty="0" smtClean="0"/>
              <a:t> para</a:t>
            </a:r>
            <a:r>
              <a:rPr lang="pt-PT" sz="1000" dirty="0" smtClean="0"/>
              <a:t> matéria prima preparada</a:t>
            </a:r>
            <a:r>
              <a:rPr lang="en-US" sz="1000" dirty="0" smtClean="0"/>
              <a:t> </a:t>
            </a:r>
            <a:endParaRPr lang="ru-RU" sz="1000" dirty="0"/>
          </a:p>
        </p:txBody>
      </p:sp>
      <p:cxnSp>
        <p:nvCxnSpPr>
          <p:cNvPr id="24" name="Прямая со стрелкой 23"/>
          <p:cNvCxnSpPr>
            <a:stCxn id="3" idx="2"/>
          </p:cNvCxnSpPr>
          <p:nvPr/>
        </p:nvCxnSpPr>
        <p:spPr>
          <a:xfrm rot="16200000" flipH="1">
            <a:off x="1427044" y="3480892"/>
            <a:ext cx="321190" cy="1166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3" idx="2"/>
          </p:cNvCxnSpPr>
          <p:nvPr/>
        </p:nvCxnSpPr>
        <p:spPr>
          <a:xfrm rot="5400000">
            <a:off x="3577951" y="1936557"/>
            <a:ext cx="1191906" cy="7350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2252654" y="3224754"/>
            <a:ext cx="761650" cy="17914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0" idx="3"/>
          </p:cNvCxnSpPr>
          <p:nvPr/>
        </p:nvCxnSpPr>
        <p:spPr>
          <a:xfrm flipV="1">
            <a:off x="3570313" y="3731809"/>
            <a:ext cx="847883" cy="9515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2" idx="2"/>
          </p:cNvCxnSpPr>
          <p:nvPr/>
        </p:nvCxnSpPr>
        <p:spPr>
          <a:xfrm flipH="1">
            <a:off x="4670500" y="2853137"/>
            <a:ext cx="131136" cy="10088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14" idx="0"/>
          </p:cNvCxnSpPr>
          <p:nvPr/>
        </p:nvCxnSpPr>
        <p:spPr>
          <a:xfrm rot="5400000" flipH="1" flipV="1">
            <a:off x="3395951" y="4947215"/>
            <a:ext cx="720074" cy="8358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000628" y="1285860"/>
            <a:ext cx="1063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Bloco de </a:t>
            </a:r>
            <a:r>
              <a:rPr lang="pt-PT" sz="1000" dirty="0" smtClean="0"/>
              <a:t>purificação e arrefecimento do </a:t>
            </a:r>
            <a:r>
              <a:rPr lang="en-US" sz="1000" dirty="0" smtClean="0"/>
              <a:t>g</a:t>
            </a:r>
            <a:r>
              <a:rPr lang="pt-BR" altLang="ru-RU" sz="1000" dirty="0" smtClean="0">
                <a:solidFill>
                  <a:srgbClr val="000000"/>
                </a:solidFill>
                <a:cs typeface="Arial" pitchFamily="34" charset="0"/>
              </a:rPr>
              <a:t>ás</a:t>
            </a:r>
            <a:endParaRPr lang="ru-RU" sz="1000" dirty="0"/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5571345" y="2122402"/>
            <a:ext cx="35248" cy="17396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>
            <a:off x="5039583" y="2122402"/>
            <a:ext cx="531762" cy="18856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2252654" y="2228420"/>
            <a:ext cx="761650" cy="278775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252654" y="4008060"/>
            <a:ext cx="113579" cy="9970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Заголовок 1"/>
          <p:cNvSpPr txBox="1">
            <a:spLocks/>
          </p:cNvSpPr>
          <p:nvPr/>
        </p:nvSpPr>
        <p:spPr>
          <a:xfrm>
            <a:off x="1265144" y="0"/>
            <a:ext cx="7878855" cy="836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ru-RU" sz="2400" b="1" dirty="0" smtClean="0">
                <a:solidFill>
                  <a:srgbClr val="44951B"/>
                </a:solidFill>
                <a:latin typeface="+mn-lt"/>
                <a:cs typeface="Times New Roman" pitchFamily="18" charset="0"/>
              </a:rPr>
              <a:t>CARACTERÍSTICAS DA INSTALAÇÃO </a:t>
            </a:r>
            <a:r>
              <a:rPr lang="pt-BR" altLang="ru-RU" sz="2400" b="1" cap="all" dirty="0">
                <a:solidFill>
                  <a:srgbClr val="44951B"/>
                </a:solidFill>
                <a:cs typeface="Arial" charset="0"/>
              </a:rPr>
              <a:t>de reciclagem de resíduos contendo </a:t>
            </a:r>
            <a:r>
              <a:rPr lang="pt-BR" altLang="ru-RU" sz="2400" b="1" cap="all" dirty="0" smtClean="0">
                <a:solidFill>
                  <a:srgbClr val="44951B"/>
                </a:solidFill>
                <a:cs typeface="Arial" charset="0"/>
              </a:rPr>
              <a:t>carbonos</a:t>
            </a:r>
            <a:r>
              <a:rPr lang="ru-RU" altLang="ru-RU" sz="2400" b="1" cap="all" dirty="0" smtClean="0">
                <a:solidFill>
                  <a:srgbClr val="44951B"/>
                </a:solidFill>
                <a:cs typeface="Arial" charset="0"/>
              </a:rPr>
              <a:t> </a:t>
            </a:r>
            <a:r>
              <a:rPr lang="pt-BR" altLang="ru-RU" sz="2400" b="1" dirty="0" smtClean="0">
                <a:solidFill>
                  <a:srgbClr val="44951B"/>
                </a:solidFill>
                <a:latin typeface="+mn-lt"/>
                <a:cs typeface="Times New Roman" pitchFamily="18" charset="0"/>
              </a:rPr>
              <a:t>EM CONTAINER I</a:t>
            </a:r>
            <a:r>
              <a:rPr lang="en-US" altLang="ru-RU" sz="2400" b="1" dirty="0" smtClean="0">
                <a:solidFill>
                  <a:srgbClr val="44951B"/>
                </a:solidFill>
                <a:latin typeface="+mn-lt"/>
                <a:cs typeface="Times New Roman" pitchFamily="18" charset="0"/>
              </a:rPr>
              <a:t>RCC</a:t>
            </a:r>
            <a:r>
              <a:rPr lang="pt-BR" altLang="ru-RU" sz="2400" b="1" dirty="0" smtClean="0">
                <a:solidFill>
                  <a:srgbClr val="44951B"/>
                </a:solidFill>
                <a:latin typeface="+mn-lt"/>
                <a:cs typeface="Times New Roman" pitchFamily="18" charset="0"/>
              </a:rPr>
              <a:t>-2</a:t>
            </a:r>
            <a:r>
              <a:rPr lang="ru-RU" altLang="ru-RU" sz="2400" b="1" dirty="0" smtClean="0">
                <a:solidFill>
                  <a:srgbClr val="44951B"/>
                </a:solidFill>
                <a:latin typeface="+mn-lt"/>
                <a:cs typeface="Times New Roman" pitchFamily="18" charset="0"/>
              </a:rPr>
              <a:t> </a:t>
            </a:r>
            <a:endParaRPr lang="ru-RU" sz="2400" b="1" dirty="0">
              <a:solidFill>
                <a:srgbClr val="44951B"/>
              </a:solidFill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406464" y="6059073"/>
            <a:ext cx="39604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11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08_kab\Desktop\Арбузов\1264140684_1260019323_slhw_0020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3" b="16726"/>
          <a:stretch/>
        </p:blipFill>
        <p:spPr bwMode="auto">
          <a:xfrm>
            <a:off x="899592" y="2335407"/>
            <a:ext cx="8244408" cy="452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08_kab\Desktop\Арбузов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326" y="5949280"/>
            <a:ext cx="1075174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108_kab\Desktop\Арбузов\green-fields-blue-sky-beautifu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05"/>
          <a:stretch/>
        </p:blipFill>
        <p:spPr bwMode="auto">
          <a:xfrm>
            <a:off x="-23258" y="3359"/>
            <a:ext cx="1184401" cy="685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5145" y="0"/>
            <a:ext cx="7878855" cy="7857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ru-RU" sz="2400" b="1" dirty="0" smtClean="0">
                <a:solidFill>
                  <a:srgbClr val="44951B"/>
                </a:solidFill>
                <a:latin typeface="+mn-lt"/>
                <a:cs typeface="Arial" charset="0"/>
              </a:rPr>
              <a:t>ESQUEMA TECNOLÓGICO DE RECICLAGEM DE </a:t>
            </a:r>
            <a:r>
              <a:rPr lang="pt-BR" altLang="ru-RU" sz="2400" b="1" cap="all" dirty="0" smtClean="0">
                <a:solidFill>
                  <a:srgbClr val="44951B"/>
                </a:solidFill>
                <a:cs typeface="Arial" charset="0"/>
              </a:rPr>
              <a:t>resíduos contendo carbonos</a:t>
            </a:r>
            <a:endParaRPr lang="ru-RU" sz="2400" b="1" dirty="0">
              <a:solidFill>
                <a:srgbClr val="44951B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06464" y="6059073"/>
            <a:ext cx="39604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12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21" y="1105988"/>
            <a:ext cx="7439388" cy="4649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08304" y="4201924"/>
            <a:ext cx="10981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altLang="ru-RU" sz="2800" b="1" dirty="0">
                <a:cs typeface="Times New Roman" pitchFamily="18" charset="0"/>
              </a:rPr>
              <a:t>I</a:t>
            </a:r>
            <a:r>
              <a:rPr lang="en-US" altLang="ru-RU" sz="2800" b="1" dirty="0" smtClean="0">
                <a:cs typeface="Times New Roman" pitchFamily="18" charset="0"/>
              </a:rPr>
              <a:t>RCC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020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08_kab\Desktop\Арбузов\1264140684_1260019323_slhw_0020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3" b="16726"/>
          <a:stretch/>
        </p:blipFill>
        <p:spPr bwMode="auto">
          <a:xfrm>
            <a:off x="899592" y="2335407"/>
            <a:ext cx="8244408" cy="452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08_kab\Desktop\Арбузов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326" y="5949280"/>
            <a:ext cx="1075174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108_kab\Desktop\Арбузов\green-fields-blue-sky-beautifu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05"/>
          <a:stretch/>
        </p:blipFill>
        <p:spPr bwMode="auto">
          <a:xfrm>
            <a:off x="-23258" y="3359"/>
            <a:ext cx="1184401" cy="685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776824"/>
            <a:ext cx="7632848" cy="579734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anchor="t"/>
          <a:lstStyle/>
          <a:p>
            <a:pPr>
              <a:buNone/>
            </a:pPr>
            <a:r>
              <a:rPr lang="ru-RU" altLang="ru-RU" b="1" dirty="0" smtClean="0">
                <a:latin typeface="+mn-lt"/>
                <a:cs typeface="Arial" pitchFamily="34" charset="0"/>
              </a:rPr>
              <a:t>1</a:t>
            </a:r>
            <a:r>
              <a:rPr lang="pt-BR" altLang="ru-RU" b="1" dirty="0" smtClean="0">
                <a:latin typeface="+mn-lt"/>
                <a:cs typeface="Arial" pitchFamily="34" charset="0"/>
              </a:rPr>
              <a:t>ª fase</a:t>
            </a:r>
            <a:r>
              <a:rPr lang="ru-RU" altLang="ru-RU" b="1" dirty="0" smtClean="0">
                <a:latin typeface="+mn-lt"/>
                <a:cs typeface="Arial" pitchFamily="34" charset="0"/>
              </a:rPr>
              <a:t> </a:t>
            </a:r>
            <a:endParaRPr lang="ru-RU" b="1" dirty="0" smtClean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pt-BR" altLang="ru-RU" b="1" dirty="0" smtClean="0">
                <a:solidFill>
                  <a:srgbClr val="44951B"/>
                </a:solidFill>
                <a:latin typeface="+mn-lt"/>
                <a:cs typeface="Arial" pitchFamily="34" charset="0"/>
              </a:rPr>
              <a:t>ÁREA DE ADMISSÃO DOS </a:t>
            </a:r>
            <a:r>
              <a:rPr lang="pt-BR" altLang="ru-RU" b="1" cap="all" dirty="0" smtClean="0">
                <a:solidFill>
                  <a:srgbClr val="44951B"/>
                </a:solidFill>
                <a:latin typeface="+mn-lt"/>
                <a:cs typeface="Arial" charset="0"/>
              </a:rPr>
              <a:t>resíduos</a:t>
            </a:r>
            <a:endParaRPr lang="ru-RU" altLang="ru-RU" b="1" dirty="0" smtClean="0">
              <a:solidFill>
                <a:srgbClr val="44951B"/>
              </a:solidFill>
              <a:latin typeface="+mn-lt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BR" altLang="ru-RU" sz="1700" dirty="0" smtClean="0">
                <a:latin typeface="+mn-lt"/>
                <a:cs typeface="Arial" pitchFamily="34" charset="0"/>
              </a:rPr>
              <a:t>separação do lixo grosso</a:t>
            </a:r>
            <a:endParaRPr lang="ru-RU" sz="1700" dirty="0" smtClean="0">
              <a:cs typeface="Times New Roman" pitchFamily="18" charset="0"/>
            </a:endParaRPr>
          </a:p>
          <a:p>
            <a:pPr algn="just">
              <a:defRPr/>
            </a:pPr>
            <a:r>
              <a:rPr lang="pt-BR" altLang="ru-RU" b="1" dirty="0" smtClean="0">
                <a:solidFill>
                  <a:srgbClr val="44951B"/>
                </a:solidFill>
                <a:latin typeface="+mn-lt"/>
                <a:cs typeface="Arial" pitchFamily="34" charset="0"/>
              </a:rPr>
              <a:t>LINHA DE SELEÇÃO E TRITURAÇÃO</a:t>
            </a:r>
            <a:endParaRPr lang="ru-RU" altLang="ru-RU" dirty="0" smtClean="0">
              <a:solidFill>
                <a:srgbClr val="44951B"/>
              </a:solidFill>
              <a:latin typeface="+mn-lt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BR" altLang="ru-RU" sz="1700" dirty="0" smtClean="0">
                <a:latin typeface="+mn-lt"/>
                <a:cs typeface="Arial" pitchFamily="34" charset="0"/>
              </a:rPr>
              <a:t>seleção manual</a:t>
            </a:r>
            <a:r>
              <a:rPr lang="ru-RU" altLang="ru-RU" sz="1700" dirty="0" smtClean="0">
                <a:latin typeface="+mn-lt"/>
                <a:cs typeface="Arial" pitchFamily="34" charset="0"/>
              </a:rPr>
              <a:t> (</a:t>
            </a:r>
            <a:r>
              <a:rPr lang="pt-BR" altLang="ru-RU" sz="1700" dirty="0" smtClean="0">
                <a:latin typeface="+mn-lt"/>
                <a:cs typeface="Arial" pitchFamily="34" charset="0"/>
              </a:rPr>
              <a:t>extração de metais, pedras e outros materiais não orgânicos</a:t>
            </a:r>
            <a:r>
              <a:rPr lang="ru-RU" altLang="ru-RU" sz="1700" dirty="0" smtClean="0">
                <a:latin typeface="+mn-lt"/>
                <a:cs typeface="Arial" pitchFamily="34" charset="0"/>
              </a:rPr>
              <a:t>)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BR" altLang="ru-RU" sz="1700" dirty="0" smtClean="0">
                <a:latin typeface="+mn-lt"/>
                <a:cs typeface="Arial" pitchFamily="34" charset="0"/>
              </a:rPr>
              <a:t>trituração</a:t>
            </a:r>
            <a:r>
              <a:rPr lang="ru-RU" altLang="ru-RU" sz="1700" dirty="0" smtClean="0">
                <a:latin typeface="+mn-lt"/>
                <a:cs typeface="Arial" pitchFamily="34" charset="0"/>
              </a:rPr>
              <a:t> – </a:t>
            </a:r>
            <a:r>
              <a:rPr lang="pt-BR" altLang="ru-RU" sz="1700" dirty="0" smtClean="0">
                <a:latin typeface="+mn-lt"/>
                <a:cs typeface="Arial" pitchFamily="34" charset="0"/>
              </a:rPr>
              <a:t>pré-trituração de resíduos até fração média</a:t>
            </a:r>
            <a:endParaRPr lang="ru-RU" altLang="ru-RU" sz="1700" dirty="0" smtClean="0">
              <a:latin typeface="+mn-lt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BR" altLang="ru-RU" sz="1700" dirty="0" smtClean="0">
                <a:latin typeface="+mn-lt"/>
                <a:cs typeface="Arial" pitchFamily="34" charset="0"/>
              </a:rPr>
              <a:t>separação magnética – extração de corpos metálicos do fluxo de resíduos</a:t>
            </a:r>
            <a:endParaRPr lang="ru-RU" altLang="ru-RU" sz="1700" dirty="0" smtClean="0">
              <a:latin typeface="+mn-lt"/>
              <a:cs typeface="Arial" pitchFamily="34" charset="0"/>
            </a:endParaRPr>
          </a:p>
          <a:p>
            <a:pPr>
              <a:buNone/>
            </a:pPr>
            <a:r>
              <a:rPr lang="en-US" altLang="ru-RU" b="1" dirty="0" smtClean="0">
                <a:cs typeface="Arial" pitchFamily="34" charset="0"/>
              </a:rPr>
              <a:t>2</a:t>
            </a:r>
            <a:r>
              <a:rPr lang="pt-BR" altLang="ru-RU" b="1" dirty="0" smtClean="0">
                <a:cs typeface="Arial" pitchFamily="34" charset="0"/>
              </a:rPr>
              <a:t>ª fase</a:t>
            </a:r>
            <a:r>
              <a:rPr lang="ru-RU" altLang="ru-RU" b="1" dirty="0" smtClean="0">
                <a:cs typeface="Arial" pitchFamily="34" charset="0"/>
              </a:rPr>
              <a:t> </a:t>
            </a:r>
            <a:endParaRPr lang="ru-RU" b="1" dirty="0" smtClean="0">
              <a:cs typeface="Times New Roman" pitchFamily="18" charset="0"/>
            </a:endParaRPr>
          </a:p>
          <a:p>
            <a:pPr algn="just">
              <a:defRPr/>
            </a:pPr>
            <a:r>
              <a:rPr lang="pt-BR" altLang="ru-RU" b="1" dirty="0" smtClean="0">
                <a:solidFill>
                  <a:srgbClr val="44951B"/>
                </a:solidFill>
                <a:latin typeface="+mn-lt"/>
                <a:cs typeface="Arial" pitchFamily="34" charset="0"/>
              </a:rPr>
              <a:t>SECAGEM</a:t>
            </a:r>
            <a:r>
              <a:rPr lang="ru-RU" altLang="ru-RU" b="1" dirty="0" smtClean="0">
                <a:solidFill>
                  <a:srgbClr val="44951B"/>
                </a:solidFill>
                <a:latin typeface="+mn-lt"/>
                <a:cs typeface="Arial" pitchFamily="34" charset="0"/>
              </a:rPr>
              <a:t>,</a:t>
            </a:r>
            <a:r>
              <a:rPr lang="en-US" altLang="ru-RU" b="1" dirty="0" smtClean="0">
                <a:solidFill>
                  <a:srgbClr val="44951B"/>
                </a:solidFill>
                <a:latin typeface="+mn-lt"/>
                <a:cs typeface="Arial" pitchFamily="34" charset="0"/>
              </a:rPr>
              <a:t> </a:t>
            </a:r>
            <a:r>
              <a:rPr lang="pt-BR" altLang="ru-RU" b="1" dirty="0" smtClean="0">
                <a:solidFill>
                  <a:srgbClr val="44951B"/>
                </a:solidFill>
                <a:latin typeface="+mn-lt"/>
                <a:cs typeface="Arial" pitchFamily="34" charset="0"/>
              </a:rPr>
              <a:t>TRITURAÇÃO</a:t>
            </a:r>
            <a:r>
              <a:rPr lang="ru-RU" altLang="ru-RU" b="1" dirty="0" smtClean="0">
                <a:solidFill>
                  <a:srgbClr val="44951B"/>
                </a:solidFill>
                <a:latin typeface="+mn-lt"/>
                <a:cs typeface="Arial" pitchFamily="34" charset="0"/>
              </a:rPr>
              <a:t>, </a:t>
            </a:r>
            <a:r>
              <a:rPr lang="pt-BR" altLang="ru-RU" b="1" dirty="0" smtClean="0">
                <a:solidFill>
                  <a:srgbClr val="44951B"/>
                </a:solidFill>
                <a:latin typeface="+mn-lt"/>
                <a:cs typeface="Arial" pitchFamily="34" charset="0"/>
              </a:rPr>
              <a:t>PRÉ-AQUECIMENTO</a:t>
            </a:r>
            <a:endParaRPr lang="ru-RU" altLang="ru-RU" b="1" dirty="0" smtClean="0">
              <a:solidFill>
                <a:srgbClr val="44951B"/>
              </a:solidFill>
              <a:latin typeface="+mn-lt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BR" altLang="ru-RU" sz="1700" dirty="0" smtClean="0">
                <a:latin typeface="+mn-lt"/>
                <a:cs typeface="Arial" pitchFamily="34" charset="0"/>
              </a:rPr>
              <a:t>a massa orgânica preparada de resíduos selecionados é submetida à secagem até a umidade inferior a 20% e à trituração até à fração &lt;3 mm</a:t>
            </a:r>
            <a:endParaRPr lang="ru-RU" altLang="ru-RU" sz="1700" dirty="0" smtClean="0">
              <a:latin typeface="+mn-lt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BR" altLang="ru-RU" sz="1700" dirty="0" smtClean="0">
                <a:latin typeface="+mn-lt"/>
                <a:cs typeface="Arial" pitchFamily="34" charset="0"/>
              </a:rPr>
              <a:t>antes de ser fornecida ao reator turbo-jato </a:t>
            </a:r>
            <a:r>
              <a:rPr lang="pt-BR" altLang="ru-RU" sz="1700" dirty="0">
                <a:cs typeface="Arial" pitchFamily="34" charset="0"/>
              </a:rPr>
              <a:t>de tratamento térmico de destruição</a:t>
            </a:r>
            <a:r>
              <a:rPr lang="pt-BR" altLang="ru-RU" sz="1700" dirty="0" smtClean="0">
                <a:latin typeface="+mn-lt"/>
                <a:cs typeface="Arial" pitchFamily="34" charset="0"/>
              </a:rPr>
              <a:t>, a matéria prima seca e triturada aquece-se, no fluxo contínuo, até à temperatura de </a:t>
            </a:r>
            <a:r>
              <a:rPr lang="ru-RU" altLang="ru-RU" sz="1700" dirty="0" smtClean="0">
                <a:latin typeface="+mn-lt"/>
                <a:cs typeface="Arial" pitchFamily="34" charset="0"/>
              </a:rPr>
              <a:t>130 </a:t>
            </a:r>
            <a:r>
              <a:rPr lang="pt-BR" altLang="ru-RU" sz="1700" dirty="0" smtClean="0">
                <a:latin typeface="+mn-lt"/>
                <a:cs typeface="Arial" pitchFamily="34" charset="0"/>
              </a:rPr>
              <a:t> a </a:t>
            </a:r>
            <a:r>
              <a:rPr lang="ru-RU" altLang="ru-RU" sz="1700" dirty="0" smtClean="0">
                <a:latin typeface="+mn-lt"/>
                <a:cs typeface="Arial" pitchFamily="34" charset="0"/>
              </a:rPr>
              <a:t> 150</a:t>
            </a:r>
            <a:r>
              <a:rPr lang="pt-BR" altLang="ru-RU" sz="1700" baseline="30000" dirty="0" smtClean="0">
                <a:latin typeface="+mn-lt"/>
                <a:cs typeface="Arial" pitchFamily="34" charset="0"/>
              </a:rPr>
              <a:t>o</a:t>
            </a:r>
            <a:r>
              <a:rPr lang="ru-RU" altLang="ru-RU" sz="1700" dirty="0" smtClean="0">
                <a:latin typeface="+mn-lt"/>
                <a:cs typeface="Arial" pitchFamily="34" charset="0"/>
              </a:rPr>
              <a:t>С   </a:t>
            </a:r>
            <a:endParaRPr lang="en-US" b="1" dirty="0" smtClean="0">
              <a:solidFill>
                <a:srgbClr val="44951B"/>
              </a:solidFill>
              <a:cs typeface="Times New Roman" pitchFamily="18" charset="0"/>
            </a:endParaRPr>
          </a:p>
          <a:p>
            <a:pPr algn="just"/>
            <a:r>
              <a:rPr lang="pt-BR" altLang="ru-RU" b="1" dirty="0" smtClean="0">
                <a:solidFill>
                  <a:srgbClr val="44951B"/>
                </a:solidFill>
                <a:latin typeface="+mn-lt"/>
                <a:cs typeface="Arial" pitchFamily="34" charset="0"/>
              </a:rPr>
              <a:t>RECICLAGEM TERMOQUÍMICA POR MEIO DA </a:t>
            </a:r>
            <a:r>
              <a:rPr lang="pt-BR" altLang="ru-RU" b="1" cap="all" dirty="0">
                <a:solidFill>
                  <a:srgbClr val="44951B"/>
                </a:solidFill>
                <a:latin typeface="+mn-lt"/>
                <a:cs typeface="Arial" pitchFamily="34" charset="0"/>
              </a:rPr>
              <a:t>tratamento térmico de destruição</a:t>
            </a:r>
            <a:endParaRPr lang="ru-RU" altLang="ru-RU" b="1" cap="all" dirty="0">
              <a:solidFill>
                <a:srgbClr val="44951B"/>
              </a:solidFill>
              <a:latin typeface="+mn-lt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BR" altLang="ru-RU" sz="1700" dirty="0" smtClean="0">
                <a:latin typeface="+mn-lt"/>
                <a:cs typeface="Arial" pitchFamily="34" charset="0"/>
              </a:rPr>
              <a:t>no interior do reator, sob temperaturas de </a:t>
            </a:r>
            <a:r>
              <a:rPr lang="pt-BR" altLang="ru-RU" sz="1700" dirty="0" smtClean="0">
                <a:latin typeface="+mn-lt"/>
                <a:cs typeface="Arial" pitchFamily="34" charset="0"/>
              </a:rPr>
              <a:t>7</a:t>
            </a:r>
            <a:r>
              <a:rPr lang="ru-RU" altLang="ru-RU" sz="1700" dirty="0" smtClean="0">
                <a:latin typeface="+mn-lt"/>
                <a:cs typeface="Arial" pitchFamily="34" charset="0"/>
              </a:rPr>
              <a:t>0</a:t>
            </a:r>
            <a:r>
              <a:rPr lang="pt-BR" altLang="ru-RU" sz="1700" dirty="0" smtClean="0">
                <a:latin typeface="+mn-lt"/>
                <a:cs typeface="Arial" pitchFamily="34" charset="0"/>
              </a:rPr>
              <a:t>0 </a:t>
            </a:r>
            <a:r>
              <a:rPr lang="pt-BR" altLang="ru-RU" sz="1700" dirty="0" smtClean="0">
                <a:latin typeface="+mn-lt"/>
                <a:cs typeface="Arial" pitchFamily="34" charset="0"/>
              </a:rPr>
              <a:t>a </a:t>
            </a:r>
            <a:r>
              <a:rPr lang="ru-RU" altLang="ru-RU" sz="1700" dirty="0" smtClean="0">
                <a:latin typeface="+mn-lt"/>
                <a:cs typeface="Arial" pitchFamily="34" charset="0"/>
              </a:rPr>
              <a:t>9</a:t>
            </a:r>
            <a:r>
              <a:rPr lang="pt-BR" altLang="ru-RU" sz="1700" dirty="0" smtClean="0">
                <a:latin typeface="+mn-lt"/>
                <a:cs typeface="Arial" pitchFamily="34" charset="0"/>
              </a:rPr>
              <a:t>00º </a:t>
            </a:r>
            <a:r>
              <a:rPr lang="pt-BR" altLang="ru-RU" sz="1700" dirty="0" smtClean="0">
                <a:latin typeface="+mn-lt"/>
                <a:cs typeface="Arial" pitchFamily="34" charset="0"/>
              </a:rPr>
              <a:t>C e sem acesso do oxigênio, as substâncias orgânicas destroem-se termicamente e passam ao estado gasoso, as não orgânicas precipitando em cinzas</a:t>
            </a:r>
            <a:endParaRPr lang="ru-RU" altLang="ru-RU" sz="1700" dirty="0" smtClean="0">
              <a:latin typeface="+mn-lt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BR" altLang="ru-RU" sz="1700" dirty="0" smtClean="0">
                <a:latin typeface="+mn-lt"/>
                <a:cs typeface="Arial" pitchFamily="34" charset="0"/>
              </a:rPr>
              <a:t>a duração de gasificação de substâncias orgânicas não excede 3 segundos</a:t>
            </a:r>
            <a:endParaRPr lang="ru-RU" altLang="ru-RU" sz="1700" dirty="0" smtClean="0">
              <a:latin typeface="+mn-lt"/>
              <a:cs typeface="Arial" pitchFamily="34" charset="0"/>
            </a:endParaRPr>
          </a:p>
          <a:p>
            <a:pPr marL="285750" indent="-285750" algn="just"/>
            <a:endParaRPr lang="en-US" sz="1700" dirty="0" smtClean="0"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sz="1700" dirty="0"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65144" y="0"/>
            <a:ext cx="7878855" cy="776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ru-RU" sz="2400" b="1" dirty="0" smtClean="0">
                <a:solidFill>
                  <a:srgbClr val="44951B"/>
                </a:solidFill>
                <a:latin typeface="+mn-lt"/>
                <a:cs typeface="Arial" charset="0"/>
              </a:rPr>
              <a:t>PROCESSO </a:t>
            </a:r>
            <a:r>
              <a:rPr lang="pt-BR" altLang="ru-RU" sz="2400" b="1" dirty="0" smtClean="0">
                <a:solidFill>
                  <a:srgbClr val="44951B"/>
                </a:solidFill>
                <a:cs typeface="Arial" charset="0"/>
              </a:rPr>
              <a:t>TECNOLÓGICO DE RECICLAGEM DE </a:t>
            </a:r>
            <a:r>
              <a:rPr lang="pt-BR" altLang="ru-RU" sz="2400" b="1" cap="all" dirty="0" smtClean="0">
                <a:solidFill>
                  <a:srgbClr val="44951B"/>
                </a:solidFill>
                <a:cs typeface="Arial" charset="0"/>
              </a:rPr>
              <a:t>resíduos contendo carbonos</a:t>
            </a:r>
            <a:endParaRPr lang="ru-RU" sz="2400" b="1" dirty="0">
              <a:solidFill>
                <a:srgbClr val="44951B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06464" y="6059073"/>
            <a:ext cx="39604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13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08_kab\Desktop\Арбузов\1264140684_1260019323_slhw_0020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3" b="16726"/>
          <a:stretch/>
        </p:blipFill>
        <p:spPr bwMode="auto">
          <a:xfrm>
            <a:off x="899592" y="2335407"/>
            <a:ext cx="8244408" cy="452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08_kab\Desktop\Арбузов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326" y="5949280"/>
            <a:ext cx="1075174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108_kab\Desktop\Арбузов\green-fields-blue-sky-beautifu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05"/>
          <a:stretch/>
        </p:blipFill>
        <p:spPr bwMode="auto">
          <a:xfrm>
            <a:off x="-23258" y="3359"/>
            <a:ext cx="1184401" cy="685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39" y="776106"/>
            <a:ext cx="7405511" cy="596526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anchor="t"/>
          <a:lstStyle/>
          <a:p>
            <a:pPr algn="just">
              <a:defRPr/>
            </a:pPr>
            <a:r>
              <a:rPr lang="ru-RU" altLang="ru-RU" b="1" dirty="0" smtClean="0">
                <a:latin typeface="+mn-lt"/>
                <a:cs typeface="Arial" pitchFamily="34" charset="0"/>
              </a:rPr>
              <a:t>3</a:t>
            </a:r>
            <a:r>
              <a:rPr lang="pt-BR" altLang="ru-RU" b="1" dirty="0" smtClean="0">
                <a:latin typeface="+mn-lt"/>
                <a:cs typeface="Arial" pitchFamily="34" charset="0"/>
              </a:rPr>
              <a:t>ª fase</a:t>
            </a:r>
            <a:r>
              <a:rPr lang="ru-RU" altLang="ru-RU" b="1" dirty="0" smtClean="0">
                <a:latin typeface="+mn-lt"/>
                <a:cs typeface="Arial" pitchFamily="34" charset="0"/>
              </a:rPr>
              <a:t>  </a:t>
            </a:r>
          </a:p>
          <a:p>
            <a:pPr algn="just">
              <a:defRPr/>
            </a:pPr>
            <a:r>
              <a:rPr lang="pt-BR" altLang="ru-RU" b="1" dirty="0" smtClean="0">
                <a:solidFill>
                  <a:srgbClr val="44951B"/>
                </a:solidFill>
                <a:latin typeface="+mn-lt"/>
                <a:cs typeface="Arial" pitchFamily="34" charset="0"/>
              </a:rPr>
              <a:t>PURIFICAÇÃO E ARREFECIMENTO DE GASES</a:t>
            </a:r>
            <a:endParaRPr lang="ru-RU" altLang="ru-RU" b="1" dirty="0" smtClean="0">
              <a:solidFill>
                <a:srgbClr val="44951B"/>
              </a:solidFill>
              <a:latin typeface="+mn-lt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BR" altLang="ru-RU" sz="1700" dirty="0" smtClean="0">
                <a:latin typeface="+mn-lt"/>
                <a:cs typeface="Arial" pitchFamily="34" charset="0"/>
              </a:rPr>
              <a:t>após a saída do reator turbo-jato de </a:t>
            </a:r>
            <a:r>
              <a:rPr lang="pt-BR" altLang="ru-RU" sz="1700" dirty="0">
                <a:latin typeface="+mn-lt"/>
                <a:cs typeface="Arial" pitchFamily="34" charset="0"/>
              </a:rPr>
              <a:t>tratamento térmico de destruição, </a:t>
            </a:r>
            <a:r>
              <a:rPr lang="pt-BR" altLang="ru-RU" sz="1700" dirty="0" smtClean="0">
                <a:latin typeface="+mn-lt"/>
                <a:cs typeface="Arial" pitchFamily="34" charset="0"/>
              </a:rPr>
              <a:t>os gases são submetidos de purificação de múltiplos estágios para impedir a formação de dioxinas, furanos, </a:t>
            </a:r>
            <a:r>
              <a:rPr lang="pt-PT" sz="1700" dirty="0" smtClean="0">
                <a:latin typeface="+mn-lt"/>
                <a:cs typeface="Arial" pitchFamily="34" charset="0"/>
              </a:rPr>
              <a:t>fenóis e benzenos</a:t>
            </a:r>
            <a:endParaRPr lang="ru-RU" altLang="ru-RU" sz="1700" dirty="0" smtClean="0">
              <a:latin typeface="+mn-lt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BR" altLang="ru-RU" sz="1700" dirty="0">
                <a:latin typeface="+mn-lt"/>
                <a:cs typeface="Arial" pitchFamily="34" charset="0"/>
              </a:rPr>
              <a:t>no decorrer de arrefecimento de gases, surge condensado, conduzido ao processamento ulterior</a:t>
            </a:r>
            <a:endParaRPr lang="ru-RU" altLang="ru-RU" sz="1700" dirty="0">
              <a:latin typeface="+mn-lt"/>
              <a:cs typeface="Arial" pitchFamily="34" charset="0"/>
            </a:endParaRPr>
          </a:p>
          <a:p>
            <a:pPr algn="just">
              <a:defRPr/>
            </a:pPr>
            <a:r>
              <a:rPr lang="ru-RU" altLang="ru-RU" b="1" dirty="0" smtClean="0">
                <a:latin typeface="+mn-lt"/>
                <a:cs typeface="Arial" pitchFamily="34" charset="0"/>
              </a:rPr>
              <a:t>4</a:t>
            </a:r>
            <a:r>
              <a:rPr lang="pt-BR" altLang="ru-RU" b="1" dirty="0" smtClean="0">
                <a:latin typeface="+mn-lt"/>
                <a:cs typeface="Arial" pitchFamily="34" charset="0"/>
              </a:rPr>
              <a:t>ª fase</a:t>
            </a:r>
            <a:r>
              <a:rPr lang="ru-RU" altLang="ru-RU" b="1" dirty="0" smtClean="0">
                <a:latin typeface="+mn-lt"/>
                <a:cs typeface="Arial" pitchFamily="34" charset="0"/>
              </a:rPr>
              <a:t>  </a:t>
            </a:r>
          </a:p>
          <a:p>
            <a:pPr algn="just">
              <a:defRPr/>
            </a:pPr>
            <a:r>
              <a:rPr lang="pt-BR" altLang="ru-RU" b="1" dirty="0" smtClean="0">
                <a:solidFill>
                  <a:srgbClr val="44951B"/>
                </a:solidFill>
                <a:latin typeface="+mn-lt"/>
                <a:cs typeface="Arial" pitchFamily="34" charset="0"/>
              </a:rPr>
              <a:t>COLETA DE CINZAS RESIDUAIS</a:t>
            </a:r>
            <a:endParaRPr lang="ru-RU" altLang="ru-RU" b="1" dirty="0" smtClean="0">
              <a:solidFill>
                <a:srgbClr val="44951B"/>
              </a:solidFill>
              <a:latin typeface="+mn-lt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BR" altLang="ru-RU" sz="1700" dirty="0" smtClean="0">
                <a:latin typeface="+mn-lt"/>
                <a:cs typeface="Arial" pitchFamily="34" charset="0"/>
              </a:rPr>
              <a:t>as cinzas residuais é composto de elementos não orgânicos e carbono, representando uma massa em forma de pó, não contaminado por substâncias tóxicas, podendo assim ser ulteriormente usada (materiais de construção, corantes, adsorbentes)</a:t>
            </a:r>
            <a:endParaRPr lang="ru-RU" altLang="ru-RU" sz="1700" dirty="0" smtClean="0">
              <a:latin typeface="+mn-lt"/>
              <a:cs typeface="Arial" pitchFamily="34" charset="0"/>
            </a:endParaRPr>
          </a:p>
          <a:p>
            <a:pPr algn="just">
              <a:defRPr/>
            </a:pPr>
            <a:r>
              <a:rPr lang="ru-RU" altLang="ru-RU" b="1" dirty="0" smtClean="0">
                <a:latin typeface="+mn-lt"/>
                <a:cs typeface="Arial" pitchFamily="34" charset="0"/>
              </a:rPr>
              <a:t>5</a:t>
            </a:r>
            <a:r>
              <a:rPr lang="pt-BR" altLang="ru-RU" b="1" dirty="0" smtClean="0">
                <a:latin typeface="+mn-lt"/>
                <a:cs typeface="Arial" pitchFamily="34" charset="0"/>
              </a:rPr>
              <a:t>ª </a:t>
            </a:r>
            <a:r>
              <a:rPr lang="ru-RU" altLang="ru-RU" b="1" dirty="0" smtClean="0">
                <a:latin typeface="+mn-lt"/>
                <a:cs typeface="Arial" pitchFamily="34" charset="0"/>
              </a:rPr>
              <a:t> </a:t>
            </a:r>
            <a:r>
              <a:rPr lang="pt-BR" altLang="ru-RU" b="1" dirty="0" smtClean="0">
                <a:latin typeface="+mn-lt"/>
                <a:cs typeface="Arial" pitchFamily="34" charset="0"/>
              </a:rPr>
              <a:t>fase</a:t>
            </a:r>
            <a:endParaRPr lang="ru-RU" altLang="ru-RU" b="1" dirty="0" smtClean="0">
              <a:latin typeface="+mn-lt"/>
              <a:cs typeface="Arial" pitchFamily="34" charset="0"/>
            </a:endParaRPr>
          </a:p>
          <a:p>
            <a:pPr algn="just">
              <a:defRPr/>
            </a:pPr>
            <a:r>
              <a:rPr lang="pt-BR" altLang="ru-RU" b="1" dirty="0" smtClean="0">
                <a:solidFill>
                  <a:srgbClr val="44951B"/>
                </a:solidFill>
                <a:latin typeface="+mn-lt"/>
                <a:cs typeface="Arial" pitchFamily="34" charset="0"/>
              </a:rPr>
              <a:t>OBTENÇÃO DE PRODUTOS ENERGÉTICOS DO GÁS</a:t>
            </a:r>
            <a:endParaRPr lang="ru-RU" altLang="ru-RU" b="1" dirty="0" smtClean="0">
              <a:solidFill>
                <a:srgbClr val="44951B"/>
              </a:solidFill>
              <a:latin typeface="+mn-lt"/>
              <a:cs typeface="Arial" pitchFamily="34" charset="0"/>
            </a:endParaRPr>
          </a:p>
          <a:p>
            <a:pPr algn="just">
              <a:defRPr/>
            </a:pPr>
            <a:r>
              <a:rPr lang="pt-BR" altLang="ru-RU" sz="1700" dirty="0" smtClean="0">
                <a:latin typeface="+mn-lt"/>
                <a:cs typeface="Arial" pitchFamily="34" charset="0"/>
              </a:rPr>
              <a:t>O gás sintético</a:t>
            </a:r>
            <a:r>
              <a:rPr lang="pt-BR" altLang="ru-RU" sz="17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 </a:t>
            </a:r>
            <a:r>
              <a:rPr lang="pt-BR" altLang="ru-RU" sz="1700" dirty="0" smtClean="0">
                <a:latin typeface="+mn-lt"/>
                <a:cs typeface="Arial" pitchFamily="34" charset="0"/>
              </a:rPr>
              <a:t>de alto teor calorífico pode ser usado para:</a:t>
            </a:r>
            <a:endParaRPr lang="ru-RU" altLang="ru-RU" sz="1700" dirty="0" smtClean="0">
              <a:latin typeface="+mn-lt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PT" sz="1700" dirty="0" smtClean="0">
                <a:latin typeface="+mn-lt"/>
              </a:rPr>
              <a:t>produção</a:t>
            </a:r>
            <a:r>
              <a:rPr lang="en-US" altLang="ru-RU" sz="1700" dirty="0" smtClean="0">
                <a:latin typeface="+mn-lt"/>
                <a:cs typeface="Arial" pitchFamily="34" charset="0"/>
              </a:rPr>
              <a:t> de </a:t>
            </a:r>
            <a:r>
              <a:rPr lang="pt-BR" altLang="ru-RU" sz="17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energia elétrica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PT" sz="1700" dirty="0" smtClean="0"/>
              <a:t>produção</a:t>
            </a:r>
            <a:r>
              <a:rPr lang="en-US" altLang="ru-RU" sz="1700" dirty="0" smtClean="0">
                <a:cs typeface="Arial" pitchFamily="34" charset="0"/>
              </a:rPr>
              <a:t> de </a:t>
            </a:r>
            <a:r>
              <a:rPr lang="pt-BR" altLang="ru-RU" sz="17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energia calorifica</a:t>
            </a:r>
            <a:endParaRPr lang="en-US" altLang="ru-RU" sz="1700" dirty="0" smtClean="0">
              <a:latin typeface="+mn-lt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PT" sz="1700" dirty="0" smtClean="0"/>
              <a:t>produção</a:t>
            </a:r>
            <a:r>
              <a:rPr lang="en-US" altLang="ru-RU" sz="1700" dirty="0" smtClean="0">
                <a:cs typeface="Arial" pitchFamily="34" charset="0"/>
              </a:rPr>
              <a:t> de </a:t>
            </a:r>
            <a:r>
              <a:rPr lang="pt-BR" altLang="ru-RU" sz="1700" dirty="0" smtClean="0">
                <a:latin typeface="+mn-lt"/>
                <a:cs typeface="Arial" pitchFamily="34" charset="0"/>
              </a:rPr>
              <a:t>combustível sintético líquido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PT" sz="1700" dirty="0" smtClean="0"/>
              <a:t>produção</a:t>
            </a:r>
            <a:r>
              <a:rPr lang="en-US" altLang="ru-RU" sz="1700" dirty="0" smtClean="0">
                <a:cs typeface="Arial" pitchFamily="34" charset="0"/>
              </a:rPr>
              <a:t> de </a:t>
            </a:r>
            <a:r>
              <a:rPr lang="pt-BR" altLang="ru-RU" sz="1700" dirty="0" smtClean="0">
                <a:latin typeface="+mn-lt"/>
                <a:cs typeface="Arial" pitchFamily="34" charset="0"/>
              </a:rPr>
              <a:t>éteres e </a:t>
            </a:r>
            <a:r>
              <a:rPr lang="pt-PT" sz="1700" dirty="0" smtClean="0">
                <a:latin typeface="+mn-lt"/>
              </a:rPr>
              <a:t>álcoois</a:t>
            </a:r>
            <a:endParaRPr lang="pt-BR" altLang="ru-RU" sz="1700" dirty="0" smtClean="0">
              <a:latin typeface="+mn-lt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PT" sz="1700" dirty="0" smtClean="0"/>
              <a:t>produção</a:t>
            </a:r>
            <a:r>
              <a:rPr lang="en-US" altLang="ru-RU" sz="1700" dirty="0" smtClean="0">
                <a:cs typeface="Arial" pitchFamily="34" charset="0"/>
              </a:rPr>
              <a:t> de </a:t>
            </a:r>
            <a:r>
              <a:rPr lang="en-US" altLang="ru-RU" sz="1700" dirty="0" smtClean="0">
                <a:latin typeface="+mn-lt"/>
                <a:cs typeface="Arial" pitchFamily="34" charset="0"/>
              </a:rPr>
              <a:t>g</a:t>
            </a:r>
            <a:r>
              <a:rPr lang="pt-BR" sz="1700" dirty="0" smtClean="0">
                <a:latin typeface="+mn-lt"/>
                <a:cs typeface="Arial" pitchFamily="34" charset="0"/>
              </a:rPr>
              <a:t>ás </a:t>
            </a:r>
            <a:r>
              <a:rPr lang="en-US" sz="1700" dirty="0" smtClean="0">
                <a:latin typeface="+mn-lt"/>
                <a:cs typeface="Arial" pitchFamily="34" charset="0"/>
              </a:rPr>
              <a:t>de </a:t>
            </a:r>
            <a:r>
              <a:rPr lang="pt-PT" sz="1700" dirty="0" smtClean="0">
                <a:latin typeface="+mn-lt"/>
                <a:cs typeface="Arial" pitchFamily="34" charset="0"/>
              </a:rPr>
              <a:t>fracção </a:t>
            </a:r>
            <a:r>
              <a:rPr lang="pt-BR" sz="1700" dirty="0" smtClean="0">
                <a:latin typeface="+mn-lt"/>
                <a:cs typeface="Arial" pitchFamily="34" charset="0"/>
              </a:rPr>
              <a:t>propano-butano </a:t>
            </a:r>
            <a:endParaRPr lang="ru-RU" sz="1670" dirty="0"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59632" y="0"/>
            <a:ext cx="7884368" cy="908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ru-RU" sz="2400" b="1" dirty="0" smtClean="0">
                <a:solidFill>
                  <a:srgbClr val="44951B"/>
                </a:solidFill>
                <a:cs typeface="Arial" charset="0"/>
              </a:rPr>
              <a:t>PROCESSO TECNOLÓGICO DE RECICLAGEM DE </a:t>
            </a:r>
            <a:r>
              <a:rPr lang="pt-BR" altLang="ru-RU" sz="2400" b="1" cap="all" dirty="0" smtClean="0">
                <a:solidFill>
                  <a:srgbClr val="44951B"/>
                </a:solidFill>
                <a:cs typeface="Arial" charset="0"/>
              </a:rPr>
              <a:t>resíduos contendo carbonos</a:t>
            </a:r>
            <a:endParaRPr lang="ru-RU" sz="2400" b="1" dirty="0">
              <a:solidFill>
                <a:srgbClr val="44951B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06464" y="6059073"/>
            <a:ext cx="39604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14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08_kab\Desktop\Арбузов\1264140684_1260019323_slhw_0020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3" b="16726"/>
          <a:stretch/>
        </p:blipFill>
        <p:spPr bwMode="auto">
          <a:xfrm>
            <a:off x="899592" y="2335407"/>
            <a:ext cx="8244408" cy="452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08_kab\Desktop\Арбузов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326" y="5949280"/>
            <a:ext cx="1075174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108_kab\Desktop\Арбузов\green-fields-blue-sky-beautifu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05"/>
          <a:stretch/>
        </p:blipFill>
        <p:spPr bwMode="auto">
          <a:xfrm>
            <a:off x="-23258" y="3359"/>
            <a:ext cx="1184401" cy="685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1116" y="1124744"/>
            <a:ext cx="7391324" cy="554461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anchor="t"/>
          <a:lstStyle/>
          <a:p>
            <a:pPr algn="just">
              <a:spcAft>
                <a:spcPts val="600"/>
              </a:spcAft>
            </a:pPr>
            <a:r>
              <a:rPr lang="ru-RU" sz="1700" dirty="0" smtClean="0">
                <a:solidFill>
                  <a:prstClr val="black"/>
                </a:solidFill>
              </a:rPr>
              <a:t>	</a:t>
            </a:r>
            <a:r>
              <a:rPr lang="ru-RU" sz="1700" dirty="0"/>
              <a:t> </a:t>
            </a:r>
            <a:r>
              <a:rPr lang="ru-RU" sz="1700" dirty="0" smtClean="0"/>
              <a:t> </a:t>
            </a:r>
            <a:r>
              <a:rPr lang="pt-PT" sz="1700" dirty="0" smtClean="0"/>
              <a:t>Usando a tecnologia de incineração de resíduos destruiu os componentes valiosos de matéria prima carbonosa. </a:t>
            </a:r>
            <a:r>
              <a:rPr lang="en-US" sz="1700" dirty="0" smtClean="0"/>
              <a:t>Também, </a:t>
            </a:r>
            <a:r>
              <a:rPr lang="pt-PT" sz="1700" dirty="0" smtClean="0"/>
              <a:t>ele forma uma grande quantidade de gases de combustão nocivos, incluindo muitas emissões de pó e gaseosas que exigem as principais soluções tecnológicas para purificar los.                     Isto, por sua vez, leva as maiores custos financeiros sobre a sua criação e manutenção operacional. Assim, a incineração de uma tonelada de resíduos requer 10 000 - 15 000 </a:t>
            </a:r>
            <a:r>
              <a:rPr lang="en-US" sz="1700" dirty="0" smtClean="0"/>
              <a:t>m</a:t>
            </a:r>
            <a:r>
              <a:rPr lang="ru-RU" sz="1700" b="1" baseline="30000" dirty="0" smtClean="0"/>
              <a:t>3</a:t>
            </a:r>
            <a:r>
              <a:rPr lang="pt-PT" sz="1700" dirty="0" smtClean="0"/>
              <a:t> de ar e a </a:t>
            </a:r>
            <a:r>
              <a:rPr lang="pt-BR" altLang="ru-RU" sz="1700" dirty="0" smtClean="0">
                <a:cs typeface="Arial" pitchFamily="34" charset="0"/>
              </a:rPr>
              <a:t>purificação </a:t>
            </a:r>
            <a:r>
              <a:rPr lang="pt-PT" sz="1700" dirty="0" smtClean="0"/>
              <a:t>da quantidade total de gases de combustão ulterior.</a:t>
            </a:r>
            <a:r>
              <a:rPr lang="pt-BR" altLang="ru-RU" sz="1700" dirty="0" smtClean="0">
                <a:cs typeface="Arial" pitchFamily="34" charset="0"/>
              </a:rPr>
              <a:t> </a:t>
            </a:r>
            <a:endParaRPr lang="ru-RU" sz="1700" dirty="0" smtClean="0"/>
          </a:p>
          <a:p>
            <a:pPr algn="just">
              <a:spcAft>
                <a:spcPts val="600"/>
              </a:spcAft>
            </a:pPr>
            <a:r>
              <a:rPr lang="ru-RU" sz="1700" dirty="0" smtClean="0"/>
              <a:t>	</a:t>
            </a:r>
            <a:r>
              <a:rPr lang="pt-PT" sz="1700" dirty="0" smtClean="0"/>
              <a:t>Durante a</a:t>
            </a:r>
            <a:r>
              <a:rPr lang="pt-BR" altLang="ru-RU" sz="1700" dirty="0" smtClean="0">
                <a:cs typeface="Arial" pitchFamily="34" charset="0"/>
              </a:rPr>
              <a:t> </a:t>
            </a:r>
            <a:r>
              <a:rPr lang="pt-BR" altLang="ru-RU" sz="1700" dirty="0">
                <a:cs typeface="Arial" pitchFamily="34" charset="0"/>
              </a:rPr>
              <a:t>tratamento térmico de destruição </a:t>
            </a:r>
            <a:r>
              <a:rPr lang="pt-PT" sz="1700" dirty="0" smtClean="0"/>
              <a:t>da mesma massa de resíduos, a quantidade respectiva de gases nocivos emitidos a serem processados posteriormente  após a separação de gases é de apenas</a:t>
            </a:r>
            <a:r>
              <a:rPr lang="en-US" sz="1700" dirty="0" smtClean="0"/>
              <a:t> </a:t>
            </a:r>
            <a:r>
              <a:rPr lang="ru-RU" sz="1700" dirty="0" smtClean="0"/>
              <a:t>30-50 </a:t>
            </a:r>
            <a:r>
              <a:rPr lang="en-US" sz="1700" dirty="0" smtClean="0"/>
              <a:t>m</a:t>
            </a:r>
            <a:r>
              <a:rPr lang="ru-RU" sz="1700" b="1" baseline="30000" dirty="0" smtClean="0"/>
              <a:t>3</a:t>
            </a:r>
            <a:r>
              <a:rPr lang="en-US" sz="1700" dirty="0" smtClean="0"/>
              <a:t>. </a:t>
            </a:r>
            <a:r>
              <a:rPr lang="pt-PT" sz="1700" dirty="0" smtClean="0"/>
              <a:t>Isso é 300 vezes menor do que a quantidade de gases de combustão formada após a incineração de resíduos.</a:t>
            </a:r>
            <a:endParaRPr lang="ru-RU" sz="1700" dirty="0" smtClean="0"/>
          </a:p>
          <a:p>
            <a:pPr algn="just">
              <a:spcAft>
                <a:spcPts val="600"/>
              </a:spcAft>
            </a:pPr>
            <a:r>
              <a:rPr lang="ru-RU" sz="1700" dirty="0"/>
              <a:t>	</a:t>
            </a:r>
            <a:r>
              <a:rPr lang="en-US" sz="1700" dirty="0" smtClean="0"/>
              <a:t>O </a:t>
            </a:r>
            <a:r>
              <a:rPr lang="en-US" sz="1700" dirty="0" err="1" smtClean="0"/>
              <a:t>resultado</a:t>
            </a:r>
            <a:r>
              <a:rPr lang="en-US" sz="1700" dirty="0" smtClean="0"/>
              <a:t> </a:t>
            </a:r>
            <a:r>
              <a:rPr lang="pt-BR" altLang="ru-RU" sz="1700" dirty="0">
                <a:cs typeface="Arial" pitchFamily="34" charset="0"/>
              </a:rPr>
              <a:t>de tratamento térmico de destruição </a:t>
            </a:r>
            <a:r>
              <a:rPr lang="pt-PT" sz="1700" dirty="0" smtClean="0"/>
              <a:t>é o </a:t>
            </a:r>
            <a:r>
              <a:rPr lang="pt-BR" altLang="ru-RU" sz="1700" dirty="0" smtClean="0">
                <a:cs typeface="Arial" pitchFamily="34" charset="0"/>
              </a:rPr>
              <a:t>gás sintético</a:t>
            </a:r>
            <a:r>
              <a:rPr lang="pt-BR" altLang="ru-RU" sz="17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BR" altLang="ru-RU" sz="1700" dirty="0" smtClean="0">
                <a:cs typeface="Arial" pitchFamily="34" charset="0"/>
              </a:rPr>
              <a:t>de alto teor calorífico que pode ser usado para </a:t>
            </a:r>
            <a:r>
              <a:rPr lang="pt-PT" sz="1700" dirty="0" smtClean="0"/>
              <a:t>produzir</a:t>
            </a:r>
            <a:r>
              <a:rPr lang="en-US" altLang="ru-RU" sz="1700" dirty="0" smtClean="0">
                <a:cs typeface="Arial" pitchFamily="34" charset="0"/>
              </a:rPr>
              <a:t> a </a:t>
            </a:r>
            <a:r>
              <a:rPr lang="pt-BR" altLang="ru-RU" sz="1700" dirty="0" smtClean="0">
                <a:solidFill>
                  <a:srgbClr val="000000"/>
                </a:solidFill>
                <a:cs typeface="Arial" pitchFamily="34" charset="0"/>
              </a:rPr>
              <a:t>energia elétrica, energia calorifica, </a:t>
            </a:r>
            <a:r>
              <a:rPr lang="pt-BR" altLang="ru-RU" sz="1700" dirty="0" smtClean="0">
                <a:cs typeface="Arial" pitchFamily="34" charset="0"/>
              </a:rPr>
              <a:t>combustível sintético líquido, éteres, </a:t>
            </a:r>
            <a:r>
              <a:rPr lang="pt-PT" sz="1700" dirty="0" smtClean="0"/>
              <a:t>álcoois ou </a:t>
            </a:r>
            <a:r>
              <a:rPr lang="en-US" altLang="ru-RU" sz="1700" dirty="0" smtClean="0">
                <a:cs typeface="Arial" pitchFamily="34" charset="0"/>
              </a:rPr>
              <a:t>g</a:t>
            </a:r>
            <a:r>
              <a:rPr lang="pt-BR" sz="1700" dirty="0" smtClean="0">
                <a:cs typeface="Arial" pitchFamily="34" charset="0"/>
              </a:rPr>
              <a:t>ás </a:t>
            </a:r>
            <a:r>
              <a:rPr lang="en-US" sz="1700" dirty="0" smtClean="0">
                <a:cs typeface="Arial" pitchFamily="34" charset="0"/>
              </a:rPr>
              <a:t>de </a:t>
            </a:r>
            <a:r>
              <a:rPr lang="pt-PT" sz="1700" dirty="0" smtClean="0">
                <a:cs typeface="Arial" pitchFamily="34" charset="0"/>
              </a:rPr>
              <a:t>fracção </a:t>
            </a:r>
            <a:r>
              <a:rPr lang="pt-BR" sz="1700" dirty="0" smtClean="0">
                <a:cs typeface="Arial" pitchFamily="34" charset="0"/>
              </a:rPr>
              <a:t>propano-butano. </a:t>
            </a:r>
            <a:endParaRPr lang="pt-BR" altLang="ru-RU" sz="1700" dirty="0" smtClean="0">
              <a:solidFill>
                <a:srgbClr val="000000"/>
              </a:solidFill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700" dirty="0" smtClean="0"/>
              <a:t>	</a:t>
            </a:r>
            <a:r>
              <a:rPr lang="en-US" sz="1700" dirty="0" smtClean="0"/>
              <a:t>As cinzas residuais tendo o conteúdo alto </a:t>
            </a:r>
            <a:r>
              <a:rPr lang="pt-PT" sz="1700" dirty="0" smtClean="0"/>
              <a:t>de óxidos metálicos que </a:t>
            </a:r>
            <a:r>
              <a:rPr lang="en-US" sz="1700" dirty="0" err="1" smtClean="0"/>
              <a:t>resultam</a:t>
            </a:r>
            <a:r>
              <a:rPr lang="en-US" sz="1700" dirty="0" smtClean="0"/>
              <a:t> </a:t>
            </a:r>
            <a:r>
              <a:rPr lang="pt-BR" altLang="ru-RU" sz="1700" dirty="0">
                <a:cs typeface="Arial" pitchFamily="34" charset="0"/>
              </a:rPr>
              <a:t>de tratamento térmico de destruição</a:t>
            </a:r>
            <a:r>
              <a:rPr lang="pt-BR" altLang="ru-RU" sz="1700" dirty="0" smtClean="0">
                <a:cs typeface="Arial" pitchFamily="34" charset="0"/>
              </a:rPr>
              <a:t> ser usado para metalurgia, usinas de asfalto como os adsorbentes ou </a:t>
            </a:r>
            <a:r>
              <a:rPr lang="pt-PT" sz="1700" dirty="0" smtClean="0"/>
              <a:t>enchimentos de plástico.</a:t>
            </a:r>
            <a:endParaRPr lang="ru-RU" sz="17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39687" y="0"/>
            <a:ext cx="7982857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44951B"/>
                </a:solidFill>
              </a:rPr>
              <a:t>      </a:t>
            </a:r>
            <a:r>
              <a:rPr lang="pt-PT" sz="2400" b="1" dirty="0" smtClean="0">
                <a:solidFill>
                  <a:srgbClr val="44951B"/>
                </a:solidFill>
              </a:rPr>
              <a:t>VANTAGENS</a:t>
            </a:r>
            <a:r>
              <a:rPr lang="pt-PT" sz="2400" dirty="0" smtClean="0">
                <a:solidFill>
                  <a:srgbClr val="44951B"/>
                </a:solidFill>
              </a:rPr>
              <a:t> </a:t>
            </a:r>
            <a:r>
              <a:rPr lang="pt-PT" sz="2400" b="1" dirty="0" smtClean="0">
                <a:solidFill>
                  <a:srgbClr val="44951B"/>
                </a:solidFill>
              </a:rPr>
              <a:t>DA </a:t>
            </a:r>
            <a:r>
              <a:rPr lang="pt-PT" sz="2400" b="1" dirty="0">
                <a:solidFill>
                  <a:srgbClr val="44951B"/>
                </a:solidFill>
              </a:rPr>
              <a:t>TECNOLOGIA </a:t>
            </a:r>
            <a:r>
              <a:rPr lang="pt-BR" altLang="ru-RU" sz="2400" b="1" cap="all" dirty="0">
                <a:solidFill>
                  <a:srgbClr val="44951B"/>
                </a:solidFill>
              </a:rPr>
              <a:t>de tratamento térmico de </a:t>
            </a:r>
            <a:r>
              <a:rPr lang="pt-BR" altLang="ru-RU" sz="2400" b="1" cap="all" dirty="0" smtClean="0">
                <a:solidFill>
                  <a:srgbClr val="44951B"/>
                </a:solidFill>
              </a:rPr>
              <a:t>destruição </a:t>
            </a:r>
            <a:r>
              <a:rPr lang="pt-PT" sz="2400" b="1" dirty="0" smtClean="0">
                <a:solidFill>
                  <a:srgbClr val="44951B"/>
                </a:solidFill>
              </a:rPr>
              <a:t>SOBRE </a:t>
            </a:r>
            <a:r>
              <a:rPr lang="pt-PT" sz="2400" b="1" dirty="0">
                <a:solidFill>
                  <a:srgbClr val="44951B"/>
                </a:solidFill>
              </a:rPr>
              <a:t>A TECNOLOGIA </a:t>
            </a:r>
            <a:r>
              <a:rPr lang="pt-PT" sz="2400" b="1" dirty="0" smtClean="0">
                <a:solidFill>
                  <a:srgbClr val="44951B"/>
                </a:solidFill>
              </a:rPr>
              <a:t>DE INCINERAÇÃO DE RESÍDUOS</a:t>
            </a:r>
            <a:endParaRPr lang="ru-RU" sz="2400" b="1" dirty="0">
              <a:solidFill>
                <a:srgbClr val="44951B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06464" y="6059073"/>
            <a:ext cx="39604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15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08_kab\Desktop\Арбузов\1264140684_1260019323_slhw_0020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3" b="16726"/>
          <a:stretch/>
        </p:blipFill>
        <p:spPr bwMode="auto">
          <a:xfrm>
            <a:off x="899592" y="2335407"/>
            <a:ext cx="8244408" cy="452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08_kab\Desktop\Арбузов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326" y="5949280"/>
            <a:ext cx="1075174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108_kab\Desktop\Арбузов\green-fields-blue-sky-beautifu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05"/>
          <a:stretch/>
        </p:blipFill>
        <p:spPr bwMode="auto">
          <a:xfrm>
            <a:off x="-23258" y="3359"/>
            <a:ext cx="1184401" cy="685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65144" y="-6324"/>
            <a:ext cx="7878855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ru-RU" sz="2400" b="1" dirty="0" smtClean="0">
                <a:solidFill>
                  <a:srgbClr val="44951B"/>
                </a:solidFill>
                <a:latin typeface="+mn-lt"/>
                <a:cs typeface="Arial" charset="0"/>
              </a:rPr>
              <a:t>CONCLUSÕES</a:t>
            </a:r>
            <a:endParaRPr lang="ru-RU" sz="2400" b="1" dirty="0">
              <a:solidFill>
                <a:srgbClr val="44951B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776106"/>
            <a:ext cx="73913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pt-BR" altLang="ru-RU" sz="1700" dirty="0" smtClean="0"/>
              <a:t>A tecnologia proposta de reciclagem de resíduos contendo carbono possui uma rentabilidade que supera as semelhantes existentes no estrangeiro, e se baseia no uso de equipamentos, essencialmente, de fabrico nacional.</a:t>
            </a:r>
            <a:endParaRPr lang="ru-RU" altLang="ru-RU" sz="1700" dirty="0" smtClean="0"/>
          </a:p>
          <a:p>
            <a:pPr marL="342900" indent="-342900" algn="just">
              <a:buAutoNum type="arabicPeriod"/>
            </a:pPr>
            <a:endParaRPr lang="ru-RU" sz="1000" dirty="0" smtClean="0"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pt-BR" altLang="ru-RU" sz="1700" dirty="0" smtClean="0"/>
              <a:t>O Conjunto cria condições de obter energia e combustíveis de matérias orgânicas, respeitando porém as mais rigorosas normas ecológicas.</a:t>
            </a:r>
            <a:endParaRPr lang="ru-RU" altLang="ru-RU" sz="1700" dirty="0" smtClean="0"/>
          </a:p>
          <a:p>
            <a:pPr marL="342900" indent="-342900" algn="just">
              <a:buAutoNum type="arabicPeriod"/>
            </a:pPr>
            <a:endParaRPr lang="ru-RU" sz="1000" dirty="0"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pt-BR" altLang="ru-RU" sz="1700" dirty="0" smtClean="0"/>
              <a:t>A energia elétrica e térmica obtida do processamento de resíduos garante a autonomia de funcionamento dos equipamentos, sendo baixo o consumo de energia</a:t>
            </a:r>
          </a:p>
          <a:p>
            <a:pPr marL="342900" indent="-342900" algn="just">
              <a:buAutoNum type="arabicPeriod"/>
            </a:pPr>
            <a:endParaRPr lang="pt-BR" altLang="ru-RU" sz="1700" dirty="0" smtClean="0"/>
          </a:p>
          <a:p>
            <a:pPr marL="342900" indent="-342900" algn="just">
              <a:buAutoNum type="arabicPeriod"/>
            </a:pPr>
            <a:r>
              <a:rPr lang="pt-BR" altLang="ru-RU" sz="1700" dirty="0" smtClean="0"/>
              <a:t>A estrutura modular do Conjunto proporciona à fabrica de reciclagem de resíduos a capacidade de funcionar em vasta gama de produtividade diária, de 20 a 300 toneladas.</a:t>
            </a:r>
          </a:p>
          <a:p>
            <a:pPr marL="342900" indent="-342900" algn="just">
              <a:buAutoNum type="arabicPeriod"/>
            </a:pPr>
            <a:endParaRPr lang="pt-BR" altLang="ru-RU" sz="1700" dirty="0" smtClean="0"/>
          </a:p>
          <a:p>
            <a:pPr marL="342900" indent="-342900" algn="just">
              <a:buAutoNum type="arabicPeriod"/>
            </a:pPr>
            <a:r>
              <a:rPr lang="pt-BR" altLang="ru-RU" sz="1700" dirty="0" smtClean="0"/>
              <a:t>Os equipamentos do Conjunto energético possibilitam obter de resíduos produtos energéticos alternativos, nomeadamente gás sintético de alto poder calorífico, a energia elétrica e térmica, combustível líquido sintético, éteres,</a:t>
            </a:r>
            <a:r>
              <a:rPr lang="pt-PT" sz="1700" dirty="0" smtClean="0"/>
              <a:t> álcoois,</a:t>
            </a:r>
            <a:r>
              <a:rPr lang="pt-BR" altLang="ru-RU" sz="1700" dirty="0" smtClean="0"/>
              <a:t>  </a:t>
            </a:r>
            <a:r>
              <a:rPr lang="pt-BR" altLang="ru-RU" sz="1700" dirty="0" smtClean="0">
                <a:cs typeface="Arial" pitchFamily="34" charset="0"/>
              </a:rPr>
              <a:t>gás </a:t>
            </a:r>
            <a:r>
              <a:rPr lang="en-US" sz="1700" dirty="0" smtClean="0">
                <a:cs typeface="Arial" pitchFamily="34" charset="0"/>
              </a:rPr>
              <a:t>de </a:t>
            </a:r>
            <a:r>
              <a:rPr lang="pt-PT" sz="1700" dirty="0" smtClean="0">
                <a:cs typeface="Arial" pitchFamily="34" charset="0"/>
              </a:rPr>
              <a:t>fracção </a:t>
            </a:r>
            <a:r>
              <a:rPr lang="pt-BR" altLang="ru-RU" sz="1700" dirty="0" smtClean="0"/>
              <a:t>propano-butano.</a:t>
            </a:r>
          </a:p>
          <a:p>
            <a:pPr marL="342900" indent="-342900" algn="just">
              <a:buAutoNum type="arabicPeriod"/>
            </a:pPr>
            <a:endParaRPr lang="pt-BR" altLang="ru-RU" sz="1700" dirty="0" smtClean="0"/>
          </a:p>
          <a:p>
            <a:pPr marL="342900" indent="-342900" algn="just">
              <a:buAutoNum type="arabicPeriod"/>
            </a:pPr>
            <a:r>
              <a:rPr lang="pt-BR" altLang="ru-RU" sz="1700" dirty="0" smtClean="0"/>
              <a:t>Curtos prazos de construção (até </a:t>
            </a:r>
            <a:r>
              <a:rPr lang="ru-RU" altLang="ru-RU" sz="1700" dirty="0" smtClean="0"/>
              <a:t>9</a:t>
            </a:r>
            <a:r>
              <a:rPr lang="pt-BR" altLang="ru-RU" sz="1700" dirty="0" smtClean="0"/>
              <a:t> </a:t>
            </a:r>
            <a:r>
              <a:rPr lang="pt-BR" altLang="ru-RU" sz="1700" dirty="0" smtClean="0"/>
              <a:t>a </a:t>
            </a:r>
            <a:r>
              <a:rPr lang="ru-RU" altLang="ru-RU" sz="1700" dirty="0" smtClean="0"/>
              <a:t>10</a:t>
            </a:r>
            <a:r>
              <a:rPr lang="pt-BR" altLang="ru-RU" sz="1700" dirty="0" smtClean="0"/>
              <a:t> </a:t>
            </a:r>
            <a:r>
              <a:rPr lang="pt-BR" altLang="ru-RU" sz="1700" dirty="0" smtClean="0"/>
              <a:t>meses) e de retorno de custos iniciais (de 1 a 3 anos).</a:t>
            </a:r>
            <a:endParaRPr lang="ru-RU" sz="1700" dirty="0"/>
          </a:p>
        </p:txBody>
      </p:sp>
      <p:sp>
        <p:nvSpPr>
          <p:cNvPr id="19" name="TextBox 18"/>
          <p:cNvSpPr txBox="1"/>
          <p:nvPr/>
        </p:nvSpPr>
        <p:spPr>
          <a:xfrm>
            <a:off x="8406464" y="6059073"/>
            <a:ext cx="39604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16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108_kab\Desktop\Арбузов\1264140684_1260019323_slhw_0020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3" b="16726"/>
          <a:stretch/>
        </p:blipFill>
        <p:spPr bwMode="auto">
          <a:xfrm>
            <a:off x="899592" y="2335407"/>
            <a:ext cx="8244408" cy="454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08_kab\Desktop\Арбузов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326" y="5949280"/>
            <a:ext cx="1075174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108_kab\Desktop\Арбузов\green-fields-blue-sky-beautifu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05"/>
          <a:stretch/>
        </p:blipFill>
        <p:spPr bwMode="auto">
          <a:xfrm>
            <a:off x="-23258" y="1"/>
            <a:ext cx="118440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31640" y="1340768"/>
            <a:ext cx="739132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/>
              <a:t>Alexandr Katlovskiy – </a:t>
            </a:r>
            <a:r>
              <a:rPr lang="en-US" sz="1700" dirty="0" smtClean="0"/>
              <a:t>Director Geral</a:t>
            </a:r>
            <a:endParaRPr lang="ru-RU" sz="1700" dirty="0"/>
          </a:p>
          <a:p>
            <a:r>
              <a:rPr lang="pt-BR" sz="1700" dirty="0"/>
              <a:t>Grigory Rassokhin - Conselheiro e gerente dos projetos </a:t>
            </a:r>
          </a:p>
          <a:p>
            <a:r>
              <a:rPr lang="en-US" sz="1700" dirty="0" smtClean="0"/>
              <a:t>E-mail</a:t>
            </a:r>
            <a:r>
              <a:rPr lang="en-US" sz="1700" dirty="0" smtClean="0"/>
              <a:t>:</a:t>
            </a:r>
            <a:r>
              <a:rPr lang="ru-RU" sz="1700" dirty="0" smtClean="0"/>
              <a:t> </a:t>
            </a:r>
            <a:r>
              <a:rPr lang="en-US" sz="1700" dirty="0"/>
              <a:t>info@nt-yar.ru</a:t>
            </a:r>
            <a:r>
              <a:rPr lang="ru-RU" sz="1700" dirty="0" smtClean="0"/>
              <a:t>, </a:t>
            </a:r>
            <a:r>
              <a:rPr lang="en-US" sz="1700" dirty="0" smtClean="0"/>
              <a:t>tel:</a:t>
            </a:r>
            <a:r>
              <a:rPr lang="ru-RU" sz="1700" dirty="0" smtClean="0"/>
              <a:t> +7 </a:t>
            </a:r>
            <a:r>
              <a:rPr lang="ru-RU" sz="1700" dirty="0"/>
              <a:t>(910) </a:t>
            </a:r>
            <a:r>
              <a:rPr lang="ru-RU" sz="1700" dirty="0" smtClean="0"/>
              <a:t>665-22-44</a:t>
            </a:r>
          </a:p>
          <a:p>
            <a:r>
              <a:rPr lang="ru-RU" sz="1700" dirty="0" smtClean="0"/>
              <a:t/>
            </a:r>
            <a:br>
              <a:rPr lang="ru-RU" sz="1700" dirty="0" smtClean="0"/>
            </a:br>
            <a:endParaRPr lang="ru-RU" sz="1700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2349951"/>
            <a:ext cx="745520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ru-RU" sz="1400" b="1" dirty="0" smtClean="0">
                <a:latin typeface="Arial" pitchFamily="34" charset="0"/>
                <a:cs typeface="Arial" pitchFamily="34" charset="0"/>
              </a:rPr>
              <a:t>Com acompanhamento técnico e científico de</a:t>
            </a:r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altLang="ru-RU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400" b="1" dirty="0" smtClean="0"/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sz="1250" dirty="0" smtClean="0"/>
              <a:t>“Ritmo”</a:t>
            </a:r>
            <a:r>
              <a:rPr lang="pt-PT" sz="1250" dirty="0" smtClean="0"/>
              <a:t> empresa produtora</a:t>
            </a:r>
            <a:r>
              <a:rPr lang="ru-RU" sz="1250" dirty="0" smtClean="0"/>
              <a:t>,</a:t>
            </a:r>
            <a:r>
              <a:rPr lang="en-US" sz="1250" dirty="0" smtClean="0"/>
              <a:t> Rybinsk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sz="1250" dirty="0" smtClean="0"/>
              <a:t>OOO “</a:t>
            </a:r>
            <a:r>
              <a:rPr lang="en-US" sz="1250" dirty="0" err="1" smtClean="0"/>
              <a:t>Nowaja</a:t>
            </a:r>
            <a:r>
              <a:rPr lang="en-US" sz="1250" dirty="0" smtClean="0"/>
              <a:t> </a:t>
            </a:r>
            <a:r>
              <a:rPr lang="en-US" sz="1250" dirty="0" err="1" smtClean="0"/>
              <a:t>energia</a:t>
            </a:r>
            <a:r>
              <a:rPr lang="en-US" sz="1250" dirty="0" smtClean="0"/>
              <a:t>”</a:t>
            </a:r>
            <a:r>
              <a:rPr lang="ru-RU" sz="1250" dirty="0" smtClean="0"/>
              <a:t>, </a:t>
            </a:r>
            <a:r>
              <a:rPr lang="en-US" sz="1250" dirty="0" err="1" smtClean="0"/>
              <a:t>Rybinsk</a:t>
            </a:r>
            <a:r>
              <a:rPr lang="en-US" sz="1250" dirty="0" smtClean="0"/>
              <a:t> </a:t>
            </a:r>
            <a:endParaRPr lang="ru-RU" sz="1250" dirty="0" smtClean="0"/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sz="1250" dirty="0"/>
              <a:t>OOO “</a:t>
            </a:r>
            <a:r>
              <a:rPr lang="en-US" sz="1250" dirty="0" err="1"/>
              <a:t>YarLes</a:t>
            </a:r>
            <a:r>
              <a:rPr lang="ru-RU" sz="1250" dirty="0"/>
              <a:t> - 2012</a:t>
            </a:r>
            <a:r>
              <a:rPr lang="en-US" sz="1250" dirty="0"/>
              <a:t>”</a:t>
            </a:r>
            <a:r>
              <a:rPr lang="ru-RU" sz="1250" dirty="0"/>
              <a:t>, </a:t>
            </a:r>
            <a:r>
              <a:rPr lang="en-US" sz="1250" dirty="0" err="1"/>
              <a:t>Rybinsk</a:t>
            </a:r>
            <a:r>
              <a:rPr lang="en-US" sz="1250" dirty="0"/>
              <a:t> </a:t>
            </a:r>
            <a:endParaRPr lang="ru-RU" sz="1250" dirty="0" smtClean="0"/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sz="1250"/>
              <a:t>OOO </a:t>
            </a:r>
            <a:r>
              <a:rPr lang="en-US" sz="1250" smtClean="0"/>
              <a:t>“RUSINPRO”</a:t>
            </a:r>
            <a:r>
              <a:rPr lang="ru-RU" sz="1250" dirty="0"/>
              <a:t>, </a:t>
            </a:r>
            <a:r>
              <a:rPr lang="pt-BR" altLang="ru-RU" sz="1250" dirty="0">
                <a:cs typeface="Arial" pitchFamily="34" charset="0"/>
              </a:rPr>
              <a:t>Moscou</a:t>
            </a:r>
            <a:r>
              <a:rPr lang="ru-RU" altLang="ru-RU" sz="1250" dirty="0">
                <a:cs typeface="Arial" pitchFamily="34" charset="0"/>
              </a:rPr>
              <a:t>.</a:t>
            </a:r>
            <a:endParaRPr lang="ru-RU" sz="1250" dirty="0"/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BR" altLang="ru-RU" sz="1250" dirty="0" smtClean="0">
                <a:cs typeface="Arial" pitchFamily="34" charset="0"/>
              </a:rPr>
              <a:t>Instituição de Ensino Pública Federal Orçamental de Formação Superior </a:t>
            </a:r>
            <a:r>
              <a:rPr lang="ru-RU" altLang="ru-RU" sz="1250" dirty="0" smtClean="0">
                <a:cs typeface="Arial" pitchFamily="34" charset="0"/>
              </a:rPr>
              <a:t> «</a:t>
            </a:r>
            <a:r>
              <a:rPr lang="pt-BR" altLang="ru-RU" sz="1250" dirty="0" smtClean="0">
                <a:cs typeface="Arial" pitchFamily="34" charset="0"/>
              </a:rPr>
              <a:t>Universidade Pública de Moscou de Tecnologias Químicas Finas M.V. Lomonosov</a:t>
            </a:r>
            <a:r>
              <a:rPr lang="ru-RU" altLang="ru-RU" sz="1250" dirty="0" smtClean="0">
                <a:cs typeface="Arial" pitchFamily="34" charset="0"/>
              </a:rPr>
              <a:t>», </a:t>
            </a:r>
            <a:r>
              <a:rPr lang="pt-BR" altLang="ru-RU" sz="1250" dirty="0" smtClean="0">
                <a:cs typeface="Arial" pitchFamily="34" charset="0"/>
              </a:rPr>
              <a:t>Moscou</a:t>
            </a:r>
            <a:r>
              <a:rPr lang="ru-RU" altLang="ru-RU" sz="1250" dirty="0" smtClean="0">
                <a:cs typeface="Arial" pitchFamily="34" charset="0"/>
              </a:rPr>
              <a:t>.</a:t>
            </a:r>
            <a:endParaRPr lang="en-US" altLang="ru-RU" sz="1250" dirty="0" smtClean="0"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BR" altLang="ru-RU" sz="1250" dirty="0" smtClean="0">
                <a:cs typeface="Arial" pitchFamily="34" charset="0"/>
              </a:rPr>
              <a:t>Instituição de Ciência Pública Federal Orçamental </a:t>
            </a:r>
            <a:r>
              <a:rPr lang="ru-RU" altLang="ru-RU" sz="1250" dirty="0" smtClean="0">
                <a:cs typeface="Arial" pitchFamily="34" charset="0"/>
              </a:rPr>
              <a:t>«</a:t>
            </a:r>
            <a:r>
              <a:rPr lang="pt-BR" altLang="ru-RU" sz="1250" dirty="0" smtClean="0">
                <a:cs typeface="Arial" pitchFamily="34" charset="0"/>
              </a:rPr>
              <a:t>Instituto da Síntese Petroquímica A.V. Toltchiev, Condecorada com a Ordem da Bandeira Vermelha do Trabalho, junto da Academia de Ciências da Rússia</a:t>
            </a:r>
            <a:r>
              <a:rPr lang="ru-RU" altLang="ru-RU" sz="1250" dirty="0" smtClean="0">
                <a:cs typeface="Arial" pitchFamily="34" charset="0"/>
              </a:rPr>
              <a:t>»</a:t>
            </a:r>
            <a:r>
              <a:rPr lang="pt-BR" altLang="ru-RU" sz="1250" dirty="0" smtClean="0">
                <a:cs typeface="Arial" pitchFamily="34" charset="0"/>
              </a:rPr>
              <a:t>, Moscou</a:t>
            </a:r>
            <a:r>
              <a:rPr lang="ru-RU" altLang="ru-RU" sz="1250" dirty="0" smtClean="0">
                <a:cs typeface="Arial" pitchFamily="34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BR" altLang="ru-RU" sz="1250" dirty="0" smtClean="0">
                <a:cs typeface="Arial" pitchFamily="34" charset="0"/>
              </a:rPr>
              <a:t>Instituição de Ensino Pública Federal Orçamental de Formação Superior </a:t>
            </a:r>
            <a:r>
              <a:rPr lang="ru-RU" altLang="ru-RU" sz="1250" dirty="0" smtClean="0">
                <a:cs typeface="Arial" pitchFamily="34" charset="0"/>
              </a:rPr>
              <a:t>«</a:t>
            </a:r>
            <a:r>
              <a:rPr lang="pt-BR" altLang="ru-RU" sz="1250" dirty="0" smtClean="0">
                <a:cs typeface="Arial" pitchFamily="34" charset="0"/>
              </a:rPr>
              <a:t>Universidade Pública</a:t>
            </a:r>
            <a:r>
              <a:rPr lang="ru-RU" altLang="ru-RU" sz="1250" dirty="0" smtClean="0">
                <a:cs typeface="Arial" pitchFamily="34" charset="0"/>
              </a:rPr>
              <a:t> </a:t>
            </a:r>
            <a:r>
              <a:rPr lang="pt-BR" altLang="ru-RU" sz="1250" dirty="0" smtClean="0">
                <a:cs typeface="Arial" pitchFamily="34" charset="0"/>
              </a:rPr>
              <a:t>de Rússia de petróleo e gás </a:t>
            </a:r>
            <a:r>
              <a:rPr lang="ru-RU" altLang="ru-RU" sz="1250" dirty="0" smtClean="0">
                <a:cs typeface="Arial" pitchFamily="34" charset="0"/>
              </a:rPr>
              <a:t>(</a:t>
            </a:r>
            <a:r>
              <a:rPr lang="pt-BR" altLang="ru-RU" sz="1250" dirty="0" smtClean="0">
                <a:cs typeface="Arial" pitchFamily="34" charset="0"/>
              </a:rPr>
              <a:t>Universidade nacional de pesquisas</a:t>
            </a:r>
            <a:r>
              <a:rPr lang="ru-RU" altLang="ru-RU" sz="1250" dirty="0" smtClean="0">
                <a:cs typeface="Arial" pitchFamily="34" charset="0"/>
              </a:rPr>
              <a:t>) </a:t>
            </a:r>
            <a:r>
              <a:rPr lang="pt-BR" altLang="ru-RU" sz="1250" dirty="0" smtClean="0">
                <a:cs typeface="Arial" pitchFamily="34" charset="0"/>
              </a:rPr>
              <a:t>I.M. Gubkin</a:t>
            </a:r>
            <a:r>
              <a:rPr lang="ru-RU" altLang="ru-RU" sz="1250" dirty="0" smtClean="0">
                <a:cs typeface="Arial" pitchFamily="34" charset="0"/>
              </a:rPr>
              <a:t>», </a:t>
            </a:r>
            <a:r>
              <a:rPr lang="pt-BR" altLang="ru-RU" sz="1250" dirty="0" smtClean="0">
                <a:cs typeface="Arial" pitchFamily="34" charset="0"/>
              </a:rPr>
              <a:t>Moscou</a:t>
            </a:r>
            <a:r>
              <a:rPr lang="ru-RU" altLang="ru-RU" sz="1250" dirty="0" smtClean="0">
                <a:cs typeface="Arial" pitchFamily="34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BR" altLang="ru-RU" sz="1250" dirty="0" smtClean="0">
                <a:cs typeface="Arial" pitchFamily="34" charset="0"/>
              </a:rPr>
              <a:t>Instituição de Ensino Pública Federal Orçamental de Formação Profissional Superior </a:t>
            </a:r>
            <a:r>
              <a:rPr lang="ru-RU" altLang="ru-RU" sz="1250" dirty="0" smtClean="0">
                <a:cs typeface="Arial" pitchFamily="34" charset="0"/>
              </a:rPr>
              <a:t>«</a:t>
            </a:r>
            <a:r>
              <a:rPr lang="pt-BR" altLang="ru-RU" sz="1250" dirty="0" smtClean="0">
                <a:cs typeface="Arial" pitchFamily="34" charset="0"/>
              </a:rPr>
              <a:t>Universidade Pública de Tecnologias Florestais S.M. Kirov em São Petersburgo</a:t>
            </a:r>
            <a:r>
              <a:rPr lang="ru-RU" altLang="ru-RU" sz="1250" dirty="0" smtClean="0">
                <a:cs typeface="Arial" pitchFamily="34" charset="0"/>
              </a:rPr>
              <a:t>», </a:t>
            </a:r>
            <a:r>
              <a:rPr lang="pt-BR" altLang="ru-RU" sz="1250" dirty="0" smtClean="0">
                <a:cs typeface="Arial" pitchFamily="34" charset="0"/>
              </a:rPr>
              <a:t>São Petersburgo</a:t>
            </a:r>
            <a:r>
              <a:rPr lang="ru-RU" altLang="ru-RU" sz="1250" dirty="0" smtClean="0">
                <a:cs typeface="Arial" pitchFamily="34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BR" altLang="ru-RU" sz="1250" dirty="0" smtClean="0">
                <a:cs typeface="Arial" pitchFamily="34" charset="0"/>
              </a:rPr>
              <a:t>Instituição de Ensino Pública Federal Orçamental de Formação Superior </a:t>
            </a:r>
            <a:r>
              <a:rPr lang="ru-RU" altLang="ru-RU" sz="1250" dirty="0" smtClean="0">
                <a:cs typeface="Arial" pitchFamily="34" charset="0"/>
              </a:rPr>
              <a:t>«</a:t>
            </a:r>
            <a:r>
              <a:rPr lang="pt-BR" altLang="ru-RU" sz="1250" dirty="0" smtClean="0">
                <a:cs typeface="Arial" pitchFamily="34" charset="0"/>
              </a:rPr>
              <a:t>Universidade Técnica Pública de Aviação A.P. Soloviev em Rybinsk</a:t>
            </a:r>
            <a:r>
              <a:rPr lang="ru-RU" altLang="ru-RU" sz="1250" dirty="0" smtClean="0">
                <a:cs typeface="Arial" pitchFamily="34" charset="0"/>
              </a:rPr>
              <a:t>», </a:t>
            </a:r>
            <a:r>
              <a:rPr lang="pt-BR" altLang="ru-RU" sz="1250" dirty="0" smtClean="0">
                <a:cs typeface="Arial" pitchFamily="34" charset="0"/>
              </a:rPr>
              <a:t>Rybinsk</a:t>
            </a:r>
            <a:r>
              <a:rPr lang="ru-RU" altLang="ru-RU" sz="1250" dirty="0" smtClean="0">
                <a:cs typeface="Arial" pitchFamily="34" charset="0"/>
              </a:rPr>
              <a:t>.</a:t>
            </a:r>
            <a:endParaRPr lang="pt-BR" altLang="ru-RU" sz="1250" dirty="0" smtClean="0"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BR" altLang="ru-RU" sz="1250" dirty="0" smtClean="0">
                <a:cs typeface="Arial" pitchFamily="34" charset="0"/>
              </a:rPr>
              <a:t>Empresa Federal Estatal Unitária </a:t>
            </a:r>
            <a:r>
              <a:rPr lang="ru-RU" altLang="ru-RU" sz="1250" dirty="0" smtClean="0">
                <a:cs typeface="Arial" pitchFamily="34" charset="0"/>
              </a:rPr>
              <a:t>«</a:t>
            </a:r>
            <a:r>
              <a:rPr lang="pt-BR" altLang="ru-RU" sz="1250" dirty="0" smtClean="0">
                <a:cs typeface="Arial" pitchFamily="34" charset="0"/>
              </a:rPr>
              <a:t>Instituto de Minérios Combustíveis </a:t>
            </a:r>
            <a:r>
              <a:rPr lang="ru-RU" altLang="ru-RU" sz="1250" dirty="0" smtClean="0">
                <a:cs typeface="Arial" pitchFamily="34" charset="0"/>
              </a:rPr>
              <a:t> – </a:t>
            </a:r>
            <a:r>
              <a:rPr lang="pt-BR" altLang="ru-RU" sz="1250" dirty="0" smtClean="0">
                <a:cs typeface="Arial" pitchFamily="34" charset="0"/>
              </a:rPr>
              <a:t>Centro Técnico-científico de Processamento Centro Técnico-científico de Processamento de Minérios Combustíveis Sólidos</a:t>
            </a:r>
            <a:r>
              <a:rPr lang="ru-RU" altLang="ru-RU" sz="1250" dirty="0" smtClean="0">
                <a:cs typeface="Arial" pitchFamily="34" charset="0"/>
              </a:rPr>
              <a:t>», </a:t>
            </a:r>
            <a:r>
              <a:rPr lang="pt-BR" altLang="ru-RU" sz="1250" dirty="0" smtClean="0">
                <a:cs typeface="Arial" pitchFamily="34" charset="0"/>
              </a:rPr>
              <a:t>Moscou</a:t>
            </a:r>
            <a:r>
              <a:rPr lang="ru-RU" altLang="ru-RU" sz="1250" dirty="0" smtClean="0">
                <a:cs typeface="Arial" pitchFamily="34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altLang="ru-RU" sz="1250" dirty="0" smtClean="0">
                <a:cs typeface="Arial" pitchFamily="34" charset="0"/>
              </a:rPr>
              <a:t>АО </a:t>
            </a:r>
            <a:r>
              <a:rPr lang="pt-BR" altLang="ru-RU" sz="1250" dirty="0" smtClean="0">
                <a:cs typeface="Arial" pitchFamily="34" charset="0"/>
              </a:rPr>
              <a:t>União Produtora</a:t>
            </a:r>
            <a:r>
              <a:rPr lang="ru-RU" altLang="ru-RU" sz="1250" dirty="0" smtClean="0">
                <a:cs typeface="Arial" pitchFamily="34" charset="0"/>
              </a:rPr>
              <a:t> «</a:t>
            </a:r>
            <a:r>
              <a:rPr lang="pt-BR" altLang="ru-RU" sz="1250" dirty="0" smtClean="0">
                <a:cs typeface="Arial" pitchFamily="34" charset="0"/>
              </a:rPr>
              <a:t>Sevmashc</a:t>
            </a:r>
            <a:r>
              <a:rPr lang="ru-RU" altLang="ru-RU" sz="1250" dirty="0" smtClean="0">
                <a:cs typeface="Arial" pitchFamily="34" charset="0"/>
              </a:rPr>
              <a:t>», </a:t>
            </a:r>
            <a:r>
              <a:rPr lang="pt-BR" altLang="ru-RU" sz="1250" dirty="0" smtClean="0">
                <a:cs typeface="Arial" pitchFamily="34" charset="0"/>
              </a:rPr>
              <a:t>Severodvinsk</a:t>
            </a:r>
            <a:r>
              <a:rPr lang="ru-RU" altLang="ru-RU" sz="1250" dirty="0" smtClean="0">
                <a:cs typeface="Arial" pitchFamily="34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altLang="ru-RU" sz="1250" dirty="0" smtClean="0">
                <a:cs typeface="Arial" pitchFamily="34" charset="0"/>
              </a:rPr>
              <a:t>АО «</a:t>
            </a:r>
            <a:r>
              <a:rPr lang="pt-BR" altLang="ru-RU" sz="1250" dirty="0" smtClean="0">
                <a:cs typeface="Arial" pitchFamily="34" charset="0"/>
              </a:rPr>
              <a:t>Bejetsky Zavod</a:t>
            </a:r>
            <a:r>
              <a:rPr lang="ru-RU" altLang="ru-RU" sz="1250" dirty="0" smtClean="0">
                <a:cs typeface="Arial" pitchFamily="34" charset="0"/>
              </a:rPr>
              <a:t> «АСО», </a:t>
            </a:r>
            <a:r>
              <a:rPr lang="pt-BR" altLang="ru-RU" sz="1250" dirty="0" smtClean="0">
                <a:cs typeface="Arial" pitchFamily="34" charset="0"/>
              </a:rPr>
              <a:t>Bejetsk</a:t>
            </a:r>
            <a:r>
              <a:rPr lang="ru-RU" altLang="ru-RU" sz="1250" dirty="0" smtClean="0">
                <a:cs typeface="Arial" pitchFamily="34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altLang="ru-RU" sz="1250" dirty="0" smtClean="0">
                <a:cs typeface="Arial" pitchFamily="34" charset="0"/>
              </a:rPr>
              <a:t>АО </a:t>
            </a:r>
            <a:r>
              <a:rPr lang="pt-BR" altLang="ru-RU" sz="1250" dirty="0" smtClean="0">
                <a:cs typeface="Arial" pitchFamily="34" charset="0"/>
              </a:rPr>
              <a:t>Fábrica</a:t>
            </a:r>
            <a:r>
              <a:rPr lang="ru-RU" altLang="ru-RU" sz="1250" dirty="0" smtClean="0">
                <a:cs typeface="Arial" pitchFamily="34" charset="0"/>
              </a:rPr>
              <a:t> «</a:t>
            </a:r>
            <a:r>
              <a:rPr lang="pt-BR" altLang="ru-RU" sz="1250" dirty="0" smtClean="0">
                <a:cs typeface="Arial" pitchFamily="34" charset="0"/>
              </a:rPr>
              <a:t>Bejetskselmash</a:t>
            </a:r>
            <a:r>
              <a:rPr lang="ru-RU" altLang="ru-RU" sz="1250" dirty="0" smtClean="0">
                <a:cs typeface="Arial" pitchFamily="34" charset="0"/>
              </a:rPr>
              <a:t>», </a:t>
            </a:r>
            <a:r>
              <a:rPr lang="pt-BR" altLang="ru-RU" sz="1250" dirty="0" smtClean="0">
                <a:cs typeface="Arial" pitchFamily="34" charset="0"/>
              </a:rPr>
              <a:t>Bejetsk</a:t>
            </a:r>
            <a:r>
              <a:rPr lang="ru-RU" altLang="ru-RU" sz="1250" dirty="0" smtClean="0">
                <a:cs typeface="Arial" pitchFamily="34" charset="0"/>
              </a:rPr>
              <a:t>.</a:t>
            </a:r>
            <a:endParaRPr lang="ru-RU" sz="125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265144" y="0"/>
            <a:ext cx="7878855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ru-RU" sz="2400" b="1" cap="all" dirty="0" smtClean="0">
                <a:solidFill>
                  <a:srgbClr val="44951B"/>
                </a:solidFill>
                <a:latin typeface="+mn-lt"/>
                <a:cs typeface="Arial" charset="0"/>
              </a:rPr>
              <a:t>Participantes e parceiros do projeto</a:t>
            </a:r>
            <a:endParaRPr lang="ru-RU" sz="2400" b="1" cap="all" dirty="0">
              <a:solidFill>
                <a:srgbClr val="44951B"/>
              </a:solidFill>
              <a:latin typeface="+mn-lt"/>
            </a:endParaRPr>
          </a:p>
        </p:txBody>
      </p:sp>
      <p:pic>
        <p:nvPicPr>
          <p:cNvPr id="4098" name="Picture 2" descr="C:\Users\108_kab\Desktop\Арбузов\Backup_of_новые технологии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262" y="652686"/>
            <a:ext cx="227965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41888" y="836712"/>
            <a:ext cx="1519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4951B"/>
                </a:solidFill>
              </a:rPr>
              <a:t>www.nt-yar.ru</a:t>
            </a:r>
            <a:endParaRPr lang="ru-RU" dirty="0">
              <a:solidFill>
                <a:srgbClr val="44951B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06464" y="6059073"/>
            <a:ext cx="39604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17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988840"/>
          </a:xfrm>
        </p:spPr>
        <p:txBody>
          <a:bodyPr>
            <a:noAutofit/>
          </a:bodyPr>
          <a:lstStyle/>
          <a:p>
            <a:r>
              <a:rPr lang="pt-BR" altLang="ru-RU" sz="4000" b="1" dirty="0" smtClean="0">
                <a:solidFill>
                  <a:srgbClr val="44951B"/>
                </a:solidFill>
                <a:latin typeface="Arial" charset="0"/>
                <a:cs typeface="Arial" charset="0"/>
              </a:rPr>
              <a:t>AGRADECEMOS PELA ATENÇÃO</a:t>
            </a:r>
            <a:endParaRPr lang="ru-RU" sz="4000" b="1" dirty="0">
              <a:solidFill>
                <a:srgbClr val="44951B"/>
              </a:solidFill>
              <a:latin typeface="+mn-lt"/>
            </a:endParaRPr>
          </a:p>
        </p:txBody>
      </p:sp>
      <p:pic>
        <p:nvPicPr>
          <p:cNvPr id="5" name="Picture 2" descr="C:\Users\108_kab\Desktop\Арбузов\topgear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64" y="2996952"/>
            <a:ext cx="9144000" cy="260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108_kab\Desktop\Арбузов\1264140684_1260019323_slhw_0020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3" b="16726"/>
          <a:stretch/>
        </p:blipFill>
        <p:spPr bwMode="auto">
          <a:xfrm>
            <a:off x="899592" y="2335407"/>
            <a:ext cx="8244408" cy="452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5144" y="0"/>
            <a:ext cx="7878855" cy="620688"/>
          </a:xfrm>
        </p:spPr>
        <p:txBody>
          <a:bodyPr>
            <a:noAutofit/>
          </a:bodyPr>
          <a:lstStyle/>
          <a:p>
            <a:r>
              <a:rPr lang="pt-BR" altLang="ru-RU" sz="2400" b="1" cap="all" dirty="0" smtClean="0">
                <a:solidFill>
                  <a:srgbClr val="44951B"/>
                </a:solidFill>
                <a:latin typeface="+mn-lt"/>
                <a:cs typeface="Arial" charset="0"/>
              </a:rPr>
              <a:t>Caráter inovador do projeto</a:t>
            </a:r>
            <a:endParaRPr lang="ru-RU" sz="2400" b="1" cap="all" dirty="0">
              <a:solidFill>
                <a:srgbClr val="44951B"/>
              </a:solidFill>
              <a:latin typeface="+mn-lt"/>
            </a:endParaRPr>
          </a:p>
        </p:txBody>
      </p:sp>
      <p:pic>
        <p:nvPicPr>
          <p:cNvPr id="2050" name="Picture 2" descr="C:\Users\108_kab\Desktop\Арбузов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326" y="5949280"/>
            <a:ext cx="1075174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08_kab\Desktop\Арбузов\green-fields-blue-sky-beautifu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05"/>
          <a:stretch/>
        </p:blipFill>
        <p:spPr bwMode="auto">
          <a:xfrm>
            <a:off x="-23258" y="3359"/>
            <a:ext cx="1184401" cy="685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776106"/>
            <a:ext cx="7416824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ru-RU" sz="1700" b="1" dirty="0" smtClean="0">
                <a:cs typeface="Arial" pitchFamily="34" charset="0"/>
              </a:rPr>
              <a:t>O caráter inovador do projeto</a:t>
            </a:r>
            <a:r>
              <a:rPr lang="ru-RU" altLang="ru-RU" sz="1700" b="1" dirty="0" smtClean="0">
                <a:cs typeface="Arial" pitchFamily="34" charset="0"/>
              </a:rPr>
              <a:t> </a:t>
            </a:r>
            <a:r>
              <a:rPr lang="pt-BR" altLang="ru-RU" sz="1700" b="1" dirty="0" smtClean="0">
                <a:cs typeface="Arial" pitchFamily="34" charset="0"/>
              </a:rPr>
              <a:t>consiste em:</a:t>
            </a:r>
          </a:p>
          <a:p>
            <a:pPr algn="just"/>
            <a:endParaRPr lang="ru-RU" altLang="ru-RU" sz="1700" b="1" dirty="0" smtClean="0"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altLang="ru-RU" sz="1600" dirty="0" smtClean="0">
                <a:cs typeface="Arial" pitchFamily="34" charset="0"/>
              </a:rPr>
              <a:t>obter de resíduos sólidos e líquidos contendo carbonos, por meio da </a:t>
            </a:r>
            <a:r>
              <a:rPr lang="pt-PT" sz="1600" dirty="0" smtClean="0"/>
              <a:t>tratamento </a:t>
            </a:r>
            <a:r>
              <a:rPr lang="pt-PT" sz="1600" dirty="0"/>
              <a:t>térmico de destruição</a:t>
            </a:r>
            <a:r>
              <a:rPr lang="pt-BR" altLang="ru-RU" sz="1600" dirty="0" smtClean="0">
                <a:cs typeface="Arial" pitchFamily="34" charset="0"/>
              </a:rPr>
              <a:t>, gás sintético de alto teor calorífico cuja capacidade calorífica varia de 6000 a </a:t>
            </a:r>
            <a:r>
              <a:rPr lang="ru-RU" altLang="ru-RU" sz="1600" dirty="0" smtClean="0">
                <a:cs typeface="Arial" pitchFamily="34" charset="0"/>
              </a:rPr>
              <a:t>9</a:t>
            </a:r>
            <a:r>
              <a:rPr lang="pt-BR" altLang="ru-RU" sz="1600" dirty="0" smtClean="0">
                <a:cs typeface="Arial" pitchFamily="34" charset="0"/>
              </a:rPr>
              <a:t>000 </a:t>
            </a:r>
            <a:r>
              <a:rPr lang="pt-BR" altLang="ru-RU" sz="1600" dirty="0" smtClean="0">
                <a:cs typeface="Arial" pitchFamily="34" charset="0"/>
              </a:rPr>
              <a:t>kkal</a:t>
            </a:r>
            <a:r>
              <a:rPr lang="pt-PT" altLang="ru-RU" sz="1600" dirty="0" smtClean="0">
                <a:cs typeface="Arial" pitchFamily="34" charset="0"/>
              </a:rPr>
              <a:t>/m</a:t>
            </a:r>
            <a:r>
              <a:rPr lang="pt-PT" altLang="ru-RU" sz="1600" baseline="30000" dirty="0" smtClean="0">
                <a:cs typeface="Arial" pitchFamily="34" charset="0"/>
              </a:rPr>
              <a:t>3</a:t>
            </a:r>
            <a:r>
              <a:rPr lang="pt-BR" altLang="ru-RU" sz="1600" dirty="0" smtClean="0">
                <a:cs typeface="Arial" pitchFamily="34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altLang="ru-RU" sz="1600" dirty="0" smtClean="0">
                <a:cs typeface="Arial" pitchFamily="34" charset="0"/>
              </a:rPr>
              <a:t>utilizar uma tecnologia know-how de obtenção de um combustível sintético líquido e de gás de fração propano-butano,</a:t>
            </a:r>
            <a:r>
              <a:rPr lang="pt-BR" altLang="ru-RU" sz="1600" b="1" dirty="0" smtClean="0"/>
              <a:t> </a:t>
            </a:r>
            <a:r>
              <a:rPr lang="pt-BR" altLang="ru-RU" sz="1600" dirty="0" smtClean="0">
                <a:cs typeface="Arial" pitchFamily="34" charset="0"/>
              </a:rPr>
              <a:t>de éteres e </a:t>
            </a:r>
            <a:r>
              <a:rPr lang="pt-PT" sz="1600" dirty="0" smtClean="0">
                <a:cs typeface="Arial" pitchFamily="34" charset="0"/>
              </a:rPr>
              <a:t>álcoois,</a:t>
            </a:r>
            <a:r>
              <a:rPr lang="pt-BR" altLang="ru-RU" sz="1600" dirty="0" smtClean="0">
                <a:cs typeface="Arial" pitchFamily="34" charset="0"/>
              </a:rPr>
              <a:t> tendo como matéria prima o gás sintético produzido, inclusivamente sem aplicação de catalisadores;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altLang="ru-RU" sz="1600" dirty="0" smtClean="0">
                <a:cs typeface="Arial" pitchFamily="34" charset="0"/>
              </a:rPr>
              <a:t>construir o Conjunto móvel de reciclagem de resíduos contendo carbonos com fins de obter até 7 tipos de produtos energéticos, cumprindo as normas ecológicas;</a:t>
            </a:r>
            <a:r>
              <a:rPr lang="ru-RU" altLang="ru-RU" sz="1600" dirty="0" smtClean="0">
                <a:cs typeface="Arial" pitchFamily="34" charset="0"/>
              </a:rPr>
              <a:t> </a:t>
            </a:r>
            <a:endParaRPr lang="en-US" altLang="ru-RU" sz="1600" dirty="0" smtClean="0"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altLang="ru-RU" sz="1600" dirty="0" smtClean="0">
                <a:cs typeface="Arial" pitchFamily="34" charset="0"/>
              </a:rPr>
              <a:t>autonomia energética do Conjunto, consistente na desnecessidade de recorrer a fontes de energia térmica e elétrica externas, para os fins de produção</a:t>
            </a:r>
          </a:p>
          <a:p>
            <a:pPr algn="just">
              <a:defRPr/>
            </a:pPr>
            <a:endParaRPr lang="pt-BR" sz="1600" b="1" dirty="0" smtClean="0">
              <a:cs typeface="Arial" pitchFamily="34" charset="0"/>
            </a:endParaRPr>
          </a:p>
          <a:p>
            <a:pPr algn="just">
              <a:defRPr/>
            </a:pPr>
            <a:r>
              <a:rPr lang="pt-BR" altLang="ru-RU" sz="1600" b="1" dirty="0" smtClean="0">
                <a:cs typeface="Arial" pitchFamily="34" charset="0"/>
              </a:rPr>
              <a:t>As soluções técnicas inovadoras aplicadas na cadeia tecnológica:</a:t>
            </a:r>
          </a:p>
          <a:p>
            <a:pPr algn="just">
              <a:buFont typeface="Arial" charset="0"/>
              <a:buChar char="•"/>
              <a:defRPr/>
            </a:pPr>
            <a:endParaRPr lang="en-US" altLang="ru-RU" sz="1600" dirty="0" smtClean="0"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ru-RU" altLang="ru-RU" sz="1600" dirty="0" smtClean="0">
                <a:cs typeface="Arial" pitchFamily="34" charset="0"/>
              </a:rPr>
              <a:t>  </a:t>
            </a:r>
            <a:r>
              <a:rPr lang="pt-BR" altLang="ru-RU" sz="1600" dirty="0" smtClean="0">
                <a:cs typeface="Arial" pitchFamily="34" charset="0"/>
              </a:rPr>
              <a:t>excluem a formação de dioxinas, furanos,</a:t>
            </a:r>
            <a:r>
              <a:rPr lang="pt-PT" sz="1600" dirty="0" smtClean="0">
                <a:cs typeface="Arial" pitchFamily="34" charset="0"/>
              </a:rPr>
              <a:t> benzenos e fenóis</a:t>
            </a:r>
            <a:r>
              <a:rPr lang="pt-BR" altLang="ru-RU" sz="1600" dirty="0" smtClean="0">
                <a:cs typeface="Arial" pitchFamily="34" charset="0"/>
              </a:rPr>
              <a:t>;</a:t>
            </a:r>
            <a:endParaRPr lang="ru-RU" altLang="ru-RU" sz="1600" dirty="0" smtClean="0"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ru-RU" altLang="ru-RU" sz="1600" dirty="0" smtClean="0">
                <a:cs typeface="Arial" pitchFamily="34" charset="0"/>
              </a:rPr>
              <a:t>  </a:t>
            </a:r>
            <a:r>
              <a:rPr lang="pt-BR" altLang="ru-RU" sz="1600" dirty="0" smtClean="0">
                <a:cs typeface="Arial" pitchFamily="34" charset="0"/>
              </a:rPr>
              <a:t>garantem a possibilidade de reduzir consideravelmente gastos capitais para </a:t>
            </a:r>
          </a:p>
          <a:p>
            <a:pPr algn="just">
              <a:defRPr/>
            </a:pPr>
            <a:r>
              <a:rPr lang="pt-BR" altLang="ru-RU" sz="1600" dirty="0" smtClean="0">
                <a:cs typeface="Arial" pitchFamily="34" charset="0"/>
              </a:rPr>
              <a:t>   os equipamentos energéticos e de purificação de gases;</a:t>
            </a:r>
            <a:endParaRPr lang="ru-RU" altLang="ru-RU" sz="1600" dirty="0" smtClean="0">
              <a:cs typeface="Arial" pitchFamily="34" charset="0"/>
            </a:endParaRPr>
          </a:p>
          <a:p>
            <a:pPr marL="285750" indent="-285750" algn="just"/>
            <a:endParaRPr lang="ru-RU" sz="17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06464" y="6059073"/>
            <a:ext cx="39604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2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08_kab\Desktop\Арбузов\1264140684_1260019323_slhw_0020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3" b="16726"/>
          <a:stretch/>
        </p:blipFill>
        <p:spPr bwMode="auto">
          <a:xfrm>
            <a:off x="899592" y="2335407"/>
            <a:ext cx="8244408" cy="452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08_kab\Desktop\Арбузов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326" y="5949280"/>
            <a:ext cx="1075174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108_kab\Desktop\Арбузов\green-fields-blue-sky-beautifu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05"/>
          <a:stretch/>
        </p:blipFill>
        <p:spPr bwMode="auto">
          <a:xfrm>
            <a:off x="-23258" y="3359"/>
            <a:ext cx="1184401" cy="685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65144" y="0"/>
            <a:ext cx="7878855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ru-RU" sz="2400" b="1" dirty="0" smtClean="0">
                <a:solidFill>
                  <a:srgbClr val="44951B"/>
                </a:solidFill>
                <a:latin typeface="+mn-lt"/>
                <a:cs typeface="Arial" charset="0"/>
              </a:rPr>
              <a:t>Á</a:t>
            </a:r>
            <a:r>
              <a:rPr lang="en-US" sz="2400" b="1" dirty="0" smtClean="0">
                <a:solidFill>
                  <a:srgbClr val="44951B"/>
                </a:solidFill>
                <a:latin typeface="+mn-lt"/>
              </a:rPr>
              <a:t>REAS DE APLICA</a:t>
            </a:r>
            <a:r>
              <a:rPr lang="pt-BR" altLang="ru-RU" sz="2400" b="1" dirty="0" smtClean="0">
                <a:solidFill>
                  <a:srgbClr val="44951B"/>
                </a:solidFill>
                <a:latin typeface="+mn-lt"/>
                <a:cs typeface="Arial" charset="0"/>
              </a:rPr>
              <a:t>ÇÃO</a:t>
            </a:r>
            <a:r>
              <a:rPr lang="en-US" sz="2400" b="1" dirty="0" smtClean="0">
                <a:solidFill>
                  <a:srgbClr val="44951B"/>
                </a:solidFill>
                <a:latin typeface="+mn-lt"/>
              </a:rPr>
              <a:t>  </a:t>
            </a:r>
            <a:endParaRPr lang="ru-RU" sz="2400" b="1" dirty="0">
              <a:solidFill>
                <a:srgbClr val="44951B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776106"/>
            <a:ext cx="7300272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altLang="ru-RU" b="1" dirty="0" smtClean="0">
                <a:cs typeface="Arial" pitchFamily="34" charset="0"/>
              </a:rPr>
              <a:t>A</a:t>
            </a:r>
            <a:r>
              <a:rPr lang="pt-BR" alt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altLang="ru-RU" b="1" dirty="0" smtClean="0">
                <a:cs typeface="Arial" pitchFamily="34" charset="0"/>
              </a:rPr>
              <a:t>tecnologia permite transformar em energia e combustivel quaisquer resíduos contendo carbonos: sólidos (previamente triturados em frações miúdas), líquidos (óleo pesado, derivados pesados de petróleo), gasosos (gás de petróleo associado, gás de coqueria), incluindo:</a:t>
            </a:r>
          </a:p>
          <a:p>
            <a:pPr algn="just">
              <a:buNone/>
            </a:pPr>
            <a:endParaRPr lang="en-US" b="1" dirty="0" smtClean="0">
              <a:cs typeface="Times New Roman" pitchFamily="18" charset="0"/>
            </a:endParaRPr>
          </a:p>
          <a:p>
            <a:pPr marL="285750" indent="-28575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ru-RU" sz="1700" dirty="0" smtClean="0">
                <a:cs typeface="Arial" pitchFamily="34" charset="0"/>
              </a:rPr>
              <a:t>lamas de petróleo de depósitos, solos poluídos de petróleo e seus derivados, resíduos de refinarias de petróleo;</a:t>
            </a:r>
            <a:endParaRPr lang="en-US" sz="1700" dirty="0" smtClean="0">
              <a:cs typeface="Times New Roman" pitchFamily="18" charset="0"/>
            </a:endParaRPr>
          </a:p>
          <a:p>
            <a:pPr marL="285750" indent="-28575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ru-RU" sz="1700" dirty="0" smtClean="0">
                <a:cs typeface="Arial" pitchFamily="34" charset="0"/>
              </a:rPr>
              <a:t>resíduos de indústrias de madeira, de papel e celulose, florestal (serraduras, lascas, cascas, ligninas, etc.); </a:t>
            </a:r>
            <a:endParaRPr lang="en-US" sz="1700" dirty="0" smtClean="0">
              <a:cs typeface="Times New Roman" pitchFamily="18" charset="0"/>
            </a:endParaRPr>
          </a:p>
          <a:p>
            <a:pPr marL="285750" indent="-28575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ru-RU" sz="1700" dirty="0" smtClean="0">
                <a:cs typeface="Arial" pitchFamily="34" charset="0"/>
              </a:rPr>
              <a:t>vários tipos de lodo de esgotos, campos de filtração, lodos oriundos de tanques digestores, quando do tratamento biológico,</a:t>
            </a:r>
            <a:r>
              <a:rPr lang="ru-RU" altLang="ru-RU" sz="1700" dirty="0" smtClean="0">
                <a:cs typeface="Arial" pitchFamily="34" charset="0"/>
              </a:rPr>
              <a:t> </a:t>
            </a:r>
            <a:r>
              <a:rPr lang="pt-BR" altLang="ru-RU" sz="1700" dirty="0" smtClean="0">
                <a:cs typeface="Arial" pitchFamily="34" charset="0"/>
              </a:rPr>
              <a:t>etc</a:t>
            </a:r>
            <a:r>
              <a:rPr lang="en-US" sz="1700" dirty="0" smtClean="0">
                <a:cs typeface="Times New Roman" pitchFamily="18" charset="0"/>
              </a:rPr>
              <a:t>;</a:t>
            </a:r>
          </a:p>
          <a:p>
            <a:pPr marL="285750" indent="-28575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ru-RU" sz="1700" dirty="0" smtClean="0">
                <a:cs typeface="Arial" pitchFamily="34" charset="0"/>
              </a:rPr>
              <a:t>resíduos sólidos urbanos</a:t>
            </a:r>
            <a:r>
              <a:rPr lang="ru-RU" altLang="ru-RU" sz="1700" dirty="0" smtClean="0">
                <a:cs typeface="Arial" pitchFamily="34" charset="0"/>
              </a:rPr>
              <a:t>;</a:t>
            </a:r>
            <a:endParaRPr lang="en-US" sz="1700" dirty="0" smtClean="0">
              <a:cs typeface="Times New Roman" pitchFamily="18" charset="0"/>
            </a:endParaRPr>
          </a:p>
          <a:p>
            <a:pPr marL="285750" indent="-28575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ru-RU" sz="1700" dirty="0" smtClean="0">
                <a:cs typeface="Arial" pitchFamily="34" charset="0"/>
              </a:rPr>
              <a:t>resíduos hospitalares</a:t>
            </a:r>
            <a:r>
              <a:rPr lang="ru-RU" altLang="ru-RU" sz="1700" dirty="0" smtClean="0">
                <a:cs typeface="Arial" pitchFamily="34" charset="0"/>
              </a:rPr>
              <a:t>;</a:t>
            </a:r>
            <a:endParaRPr lang="en-US" sz="1700" dirty="0" smtClean="0">
              <a:cs typeface="Times New Roman" pitchFamily="18" charset="0"/>
            </a:endParaRPr>
          </a:p>
          <a:p>
            <a:pPr marL="285750" indent="-28575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ru-RU" sz="1700" dirty="0" smtClean="0">
                <a:cs typeface="Arial" pitchFamily="34" charset="0"/>
              </a:rPr>
              <a:t>resíduos da agropecuária, bem como todo o tipo de matérias primas de origem orgânica (turfa, carvão entre outros)</a:t>
            </a:r>
            <a:endParaRPr lang="en-US" sz="1700" dirty="0" smtClean="0"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sz="1700" dirty="0"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06464" y="6059073"/>
            <a:ext cx="39604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3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08_kab\Desktop\Арбузов\1264140684_1260019323_slhw_0020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3" b="16726"/>
          <a:stretch/>
        </p:blipFill>
        <p:spPr bwMode="auto">
          <a:xfrm>
            <a:off x="899592" y="2335407"/>
            <a:ext cx="8244408" cy="452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08_kab\Desktop\Арбузов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326" y="5949280"/>
            <a:ext cx="1075174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108_kab\Desktop\Арбузов\green-fields-blue-sky-beautifu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05"/>
          <a:stretch/>
        </p:blipFill>
        <p:spPr bwMode="auto">
          <a:xfrm>
            <a:off x="-23258" y="3359"/>
            <a:ext cx="1184401" cy="685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776824"/>
            <a:ext cx="7200800" cy="560450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anchor="t"/>
          <a:lstStyle/>
          <a:p>
            <a:pPr marL="0" lvl="1" algn="just">
              <a:spcAft>
                <a:spcPts val="600"/>
              </a:spcAft>
            </a:pPr>
            <a:r>
              <a:rPr lang="ru-RU" sz="1700" dirty="0" smtClean="0">
                <a:latin typeface="+mn-lt"/>
              </a:rPr>
              <a:t>	</a:t>
            </a:r>
            <a:r>
              <a:rPr lang="en-US" sz="1700" cap="all" dirty="0" smtClean="0">
                <a:latin typeface="+mn-lt"/>
              </a:rPr>
              <a:t>à</a:t>
            </a:r>
            <a:r>
              <a:rPr lang="en-US" sz="1700" dirty="0" smtClean="0">
                <a:latin typeface="+mn-lt"/>
              </a:rPr>
              <a:t> base de </a:t>
            </a:r>
            <a:r>
              <a:rPr lang="pt-PT" sz="1700" dirty="0" smtClean="0">
                <a:latin typeface="+mn-lt"/>
              </a:rPr>
              <a:t>experiência adquirida, um novo design de reator turbo-jato de tratamento </a:t>
            </a:r>
            <a:r>
              <a:rPr lang="pt-PT" sz="1700" dirty="0">
                <a:latin typeface="+mn-lt"/>
              </a:rPr>
              <a:t>térmico de destruição </a:t>
            </a:r>
            <a:r>
              <a:rPr lang="pt-BR" sz="1700" dirty="0">
                <a:latin typeface="+mn-lt"/>
              </a:rPr>
              <a:t>utilizando a tecnologia de troca de calor em um fluxo de vórtice, que permite processar grandes volumes de matérias-primas </a:t>
            </a:r>
            <a:r>
              <a:rPr lang="pt-BR" sz="1700" dirty="0" smtClean="0">
                <a:latin typeface="+mn-lt"/>
              </a:rPr>
              <a:t>orgânicas</a:t>
            </a:r>
            <a:r>
              <a:rPr lang="ru-RU" sz="1700" dirty="0" smtClean="0">
                <a:latin typeface="+mn-lt"/>
              </a:rPr>
              <a:t>,</a:t>
            </a:r>
            <a:r>
              <a:rPr lang="pt-BR" sz="1700" dirty="0" smtClean="0">
                <a:latin typeface="+mn-lt"/>
              </a:rPr>
              <a:t> </a:t>
            </a:r>
            <a:r>
              <a:rPr lang="pt-PT" sz="1700" dirty="0" smtClean="0">
                <a:latin typeface="+mn-lt"/>
              </a:rPr>
              <a:t>foi </a:t>
            </a:r>
            <a:r>
              <a:rPr lang="pt-PT" sz="1700" dirty="0" smtClean="0">
                <a:latin typeface="+mn-lt"/>
              </a:rPr>
              <a:t>projetado e fabricado em </a:t>
            </a:r>
            <a:r>
              <a:rPr lang="pt-PT" sz="1700" dirty="0" smtClean="0">
                <a:latin typeface="+mn-lt"/>
              </a:rPr>
              <a:t>201</a:t>
            </a:r>
            <a:r>
              <a:rPr lang="ru-RU" sz="1700" dirty="0" smtClean="0">
                <a:latin typeface="+mn-lt"/>
              </a:rPr>
              <a:t>7</a:t>
            </a:r>
            <a:r>
              <a:rPr lang="pt-PT" sz="1700" dirty="0" smtClean="0">
                <a:latin typeface="+mn-lt"/>
              </a:rPr>
              <a:t>. </a:t>
            </a:r>
            <a:r>
              <a:rPr lang="pt-PT" sz="1700" dirty="0" smtClean="0">
                <a:latin typeface="+mn-lt"/>
              </a:rPr>
              <a:t>Ele usa uma tecnologia de organização de permuta de calor no fluxo turbilhonar que possibilita processar os maiores quantidades de matéria </a:t>
            </a:r>
            <a:r>
              <a:rPr lang="en-US" sz="1700" dirty="0" smtClean="0">
                <a:latin typeface="+mn-lt"/>
              </a:rPr>
              <a:t>prima </a:t>
            </a:r>
            <a:r>
              <a:rPr lang="pt-PT" sz="1700" dirty="0" smtClean="0">
                <a:latin typeface="+mn-lt"/>
              </a:rPr>
              <a:t>orgânica.</a:t>
            </a:r>
            <a:endParaRPr lang="ru-RU" sz="1700" dirty="0" smtClean="0">
              <a:latin typeface="+mn-lt"/>
            </a:endParaRPr>
          </a:p>
          <a:p>
            <a:pPr algn="just">
              <a:spcAft>
                <a:spcPts val="600"/>
              </a:spcAft>
            </a:pPr>
            <a:r>
              <a:rPr lang="ru-RU" sz="1700" dirty="0">
                <a:latin typeface="+mn-lt"/>
              </a:rPr>
              <a:t>	</a:t>
            </a:r>
            <a:r>
              <a:rPr lang="en-US" sz="1700" dirty="0" smtClean="0">
                <a:latin typeface="+mn-lt"/>
              </a:rPr>
              <a:t>O novo reator tem </a:t>
            </a:r>
            <a:r>
              <a:rPr lang="pt-PT" sz="1700" dirty="0" smtClean="0">
                <a:latin typeface="+mn-lt"/>
              </a:rPr>
              <a:t>dimensões pequenas e permite realizar o </a:t>
            </a:r>
            <a:r>
              <a:rPr lang="pt-BR" sz="1700" dirty="0" smtClean="0">
                <a:latin typeface="+mn-lt"/>
              </a:rPr>
              <a:t>c</a:t>
            </a:r>
            <a:r>
              <a:rPr lang="pt-BR" altLang="ru-RU" sz="1700" dirty="0" smtClean="0">
                <a:latin typeface="+mn-lt"/>
              </a:rPr>
              <a:t>onjunto de reciclagem de resíduos carbonosos </a:t>
            </a:r>
            <a:r>
              <a:rPr lang="pt-PT" altLang="ru-RU" sz="1700" dirty="0" smtClean="0">
                <a:latin typeface="+mn-lt"/>
              </a:rPr>
              <a:t>c</a:t>
            </a:r>
            <a:r>
              <a:rPr lang="pt-PT" sz="1700" dirty="0" smtClean="0">
                <a:latin typeface="+mn-lt"/>
              </a:rPr>
              <a:t>omo uma construção modular.</a:t>
            </a:r>
            <a:endParaRPr lang="ru-RU" sz="1700" dirty="0" smtClean="0">
              <a:latin typeface="+mn-lt"/>
            </a:endParaRPr>
          </a:p>
          <a:p>
            <a:pPr algn="just">
              <a:spcAft>
                <a:spcPts val="600"/>
              </a:spcAft>
            </a:pPr>
            <a:r>
              <a:rPr lang="ru-RU" sz="1700" dirty="0">
                <a:latin typeface="+mn-lt"/>
              </a:rPr>
              <a:t>	</a:t>
            </a:r>
            <a:r>
              <a:rPr lang="en-US" sz="1700" dirty="0" smtClean="0">
                <a:latin typeface="+mn-lt"/>
              </a:rPr>
              <a:t>Este reator foi testado para tal tipos de matérias primas como os lodos </a:t>
            </a:r>
            <a:r>
              <a:rPr lang="pt-PT" sz="1700" dirty="0" smtClean="0">
                <a:latin typeface="+mn-lt"/>
              </a:rPr>
              <a:t>de águas residuais, serraduras, turfa, palha, esterco de galinha com serraduras e </a:t>
            </a:r>
            <a:r>
              <a:rPr lang="pt-BR" altLang="ru-RU" sz="1700" dirty="0" smtClean="0">
                <a:latin typeface="+mn-lt"/>
                <a:cs typeface="Arial" pitchFamily="34" charset="0"/>
              </a:rPr>
              <a:t>ligninas. </a:t>
            </a:r>
            <a:endParaRPr lang="ru-RU" sz="1700" dirty="0" smtClean="0">
              <a:latin typeface="+mn-lt"/>
            </a:endParaRPr>
          </a:p>
          <a:p>
            <a:pPr algn="just">
              <a:spcAft>
                <a:spcPts val="600"/>
              </a:spcAft>
            </a:pPr>
            <a:r>
              <a:rPr lang="ru-RU" sz="1700" dirty="0">
                <a:latin typeface="+mn-lt"/>
              </a:rPr>
              <a:t>	</a:t>
            </a:r>
            <a:r>
              <a:rPr lang="pt-PT" sz="1700" dirty="0" smtClean="0">
                <a:latin typeface="+mn-lt"/>
              </a:rPr>
              <a:t>Todos os testes têm dado bons resultados em termos de qualidade de </a:t>
            </a:r>
            <a:r>
              <a:rPr lang="pt-BR" sz="17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g</a:t>
            </a:r>
            <a:r>
              <a:rPr lang="pt-BR" altLang="ru-RU" sz="17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ás sintético </a:t>
            </a:r>
            <a:r>
              <a:rPr lang="pt-BR" altLang="ru-RU" sz="1700" dirty="0" smtClean="0">
                <a:latin typeface="+mn-lt"/>
                <a:cs typeface="Arial" pitchFamily="34" charset="0"/>
              </a:rPr>
              <a:t>de alto teor calorífico. </a:t>
            </a:r>
            <a:endParaRPr lang="ru-RU" sz="1700" dirty="0" smtClean="0">
              <a:latin typeface="+mn-lt"/>
            </a:endParaRPr>
          </a:p>
          <a:p>
            <a:r>
              <a:rPr lang="ru-RU" sz="1700" dirty="0" smtClean="0">
                <a:latin typeface="+mn-lt"/>
              </a:rPr>
              <a:t>	</a:t>
            </a:r>
            <a:r>
              <a:rPr lang="pt-BR" sz="1700" dirty="0" smtClean="0">
                <a:latin typeface="+mn-lt"/>
              </a:rPr>
              <a:t>Os módulos são fabricados</a:t>
            </a:r>
            <a:r>
              <a:rPr lang="pt-PT" sz="1700" dirty="0" smtClean="0">
                <a:latin typeface="+mn-lt"/>
              </a:rPr>
              <a:t> como os contentores transportáveis com um conjunto completo de equipamentos no interior.</a:t>
            </a:r>
            <a:endParaRPr lang="pt-BR" sz="1700" dirty="0" smtClean="0">
              <a:latin typeface="+mn-lt"/>
            </a:endParaRPr>
          </a:p>
          <a:p>
            <a:pPr algn="just">
              <a:spcAft>
                <a:spcPts val="600"/>
              </a:spcAft>
            </a:pPr>
            <a:endParaRPr lang="ru-RU" sz="1700" dirty="0" smtClean="0"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65144" y="0"/>
            <a:ext cx="7878855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b="1" dirty="0" smtClean="0">
                <a:solidFill>
                  <a:srgbClr val="44951B"/>
                </a:solidFill>
              </a:rPr>
              <a:t>RESULTADOS PRÁTICOS OBTIDOS </a:t>
            </a:r>
            <a:endParaRPr lang="ru-RU" sz="2400" b="1" dirty="0">
              <a:solidFill>
                <a:srgbClr val="44951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06464" y="6059073"/>
            <a:ext cx="39604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4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108_kab\Desktop\Арбузов\1264140684_1260019323_slhw_0020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3" b="16726"/>
          <a:stretch/>
        </p:blipFill>
        <p:spPr bwMode="auto">
          <a:xfrm>
            <a:off x="899592" y="2335407"/>
            <a:ext cx="8244408" cy="452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108_kab\Desktop\Арбузов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326" y="5949280"/>
            <a:ext cx="1075174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108_kab\Desktop\Арбузов\green-fields-blue-sky-beautifu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05"/>
          <a:stretch/>
        </p:blipFill>
        <p:spPr bwMode="auto">
          <a:xfrm>
            <a:off x="-23258" y="3359"/>
            <a:ext cx="1184401" cy="685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5143" y="620688"/>
            <a:ext cx="7878855" cy="516176"/>
          </a:xfrm>
        </p:spPr>
        <p:txBody>
          <a:bodyPr>
            <a:noAutofit/>
          </a:bodyPr>
          <a:lstStyle/>
          <a:p>
            <a:r>
              <a:rPr lang="pt-BR" altLang="ru-RU" sz="1800" b="1" dirty="0" smtClean="0"/>
              <a:t>Conjunto de reciclagem de resíduos contendo carbonos </a:t>
            </a:r>
            <a:r>
              <a:rPr lang="en-US" altLang="ru-RU" sz="1800" b="1" dirty="0" smtClean="0"/>
              <a:t>em</a:t>
            </a:r>
            <a:r>
              <a:rPr lang="en-US" sz="1800" b="1" dirty="0" smtClean="0"/>
              <a:t> Rybinsk,               </a:t>
            </a:r>
            <a:r>
              <a:rPr lang="en-US" sz="1800" b="1" dirty="0" err="1" smtClean="0"/>
              <a:t>regi</a:t>
            </a:r>
            <a:r>
              <a:rPr lang="pt-BR" altLang="ru-RU" sz="1800" b="1" dirty="0" smtClean="0">
                <a:cs typeface="Arial" pitchFamily="34" charset="0"/>
              </a:rPr>
              <a:t>ã</a:t>
            </a:r>
            <a:r>
              <a:rPr lang="en-US" sz="1800" b="1" dirty="0" smtClean="0"/>
              <a:t>o de Iaroslavl, Rússia</a:t>
            </a:r>
            <a:endParaRPr lang="ru-RU" sz="1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43042" y="1214422"/>
            <a:ext cx="7141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Vista geral </a:t>
            </a:r>
            <a:endParaRPr lang="ru-RU" sz="1400" b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8" b="5955"/>
          <a:stretch/>
        </p:blipFill>
        <p:spPr bwMode="auto">
          <a:xfrm>
            <a:off x="1364000" y="1569512"/>
            <a:ext cx="7017388" cy="4379768"/>
          </a:xfrm>
          <a:prstGeom prst="rect">
            <a:avLst/>
          </a:prstGeom>
          <a:noFill/>
          <a:ln w="28575">
            <a:solidFill>
              <a:srgbClr val="44951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265144" y="0"/>
            <a:ext cx="7878855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b="1" dirty="0" smtClean="0">
                <a:solidFill>
                  <a:srgbClr val="44951B"/>
                </a:solidFill>
              </a:rPr>
              <a:t>RESULTADOS PRÁTICOS OBTIDOS </a:t>
            </a:r>
            <a:endParaRPr lang="ru-RU" sz="2400" b="1" dirty="0">
              <a:solidFill>
                <a:srgbClr val="44951B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06464" y="6059073"/>
            <a:ext cx="39604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5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108_kab\Desktop\Арбузов\1264140684_1260019323_slhw_0020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3" b="16726"/>
          <a:stretch/>
        </p:blipFill>
        <p:spPr bwMode="auto">
          <a:xfrm>
            <a:off x="899592" y="2335407"/>
            <a:ext cx="8244408" cy="452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08_kab\Desktop\Арбузов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326" y="5949280"/>
            <a:ext cx="1075174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108_kab\Desktop\Арбузов\green-fields-blue-sky-beautifu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05"/>
          <a:stretch/>
        </p:blipFill>
        <p:spPr bwMode="auto">
          <a:xfrm>
            <a:off x="-23258" y="3359"/>
            <a:ext cx="1184401" cy="685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440" y="776106"/>
            <a:ext cx="7853060" cy="360040"/>
          </a:xfrm>
        </p:spPr>
        <p:txBody>
          <a:bodyPr>
            <a:noAutofit/>
          </a:bodyPr>
          <a:lstStyle/>
          <a:p>
            <a:r>
              <a:rPr lang="pt-BR" altLang="ru-RU" sz="1800" b="1" dirty="0" smtClean="0"/>
              <a:t/>
            </a:r>
            <a:br>
              <a:rPr lang="pt-BR" altLang="ru-RU" sz="1800" b="1" dirty="0" smtClean="0"/>
            </a:br>
            <a:r>
              <a:rPr lang="pt-BR" altLang="ru-RU" sz="1800" b="1" dirty="0" smtClean="0"/>
              <a:t>Conjunto de reciclagem de resíduos contendo carbonos </a:t>
            </a:r>
            <a:r>
              <a:rPr lang="en-US" altLang="ru-RU" sz="1800" b="1" dirty="0" smtClean="0"/>
              <a:t>em</a:t>
            </a:r>
            <a:r>
              <a:rPr lang="en-US" sz="1800" b="1" dirty="0" smtClean="0"/>
              <a:t> Rybinsk,               regi</a:t>
            </a:r>
            <a:r>
              <a:rPr lang="pt-BR" altLang="ru-RU" sz="1800" b="1" dirty="0" smtClean="0">
                <a:cs typeface="Arial" pitchFamily="34" charset="0"/>
              </a:rPr>
              <a:t>ã</a:t>
            </a:r>
            <a:r>
              <a:rPr lang="en-US" sz="1800" b="1" dirty="0" smtClean="0"/>
              <a:t>o de Iaroslavl, Rússia</a:t>
            </a:r>
            <a:br>
              <a:rPr lang="en-US" sz="1800" b="1" dirty="0" smtClean="0"/>
            </a:br>
            <a:endParaRPr lang="ru-RU" sz="18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04571" y="1599506"/>
            <a:ext cx="2160000" cy="3240001"/>
          </a:xfrm>
          <a:prstGeom prst="rect">
            <a:avLst/>
          </a:prstGeom>
          <a:ln w="28575">
            <a:solidFill>
              <a:srgbClr val="44951B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0054" y="1599506"/>
            <a:ext cx="2160002" cy="3240001"/>
          </a:xfrm>
          <a:prstGeom prst="rect">
            <a:avLst/>
          </a:prstGeom>
          <a:ln w="28575">
            <a:solidFill>
              <a:srgbClr val="44951B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1115616" y="4864045"/>
            <a:ext cx="187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Esteira rolante para </a:t>
            </a:r>
            <a:r>
              <a:rPr lang="pt-PT" sz="1400" b="1" dirty="0" smtClean="0"/>
              <a:t>matéria </a:t>
            </a:r>
            <a:r>
              <a:rPr lang="en-US" sz="1400" b="1" dirty="0" smtClean="0"/>
              <a:t>prima</a:t>
            </a:r>
            <a:endParaRPr lang="ru-RU" sz="14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2339752" y="537321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Coletor de cinza residual</a:t>
            </a:r>
            <a:endParaRPr lang="ru-RU" sz="14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76848" y="4917088"/>
            <a:ext cx="2187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Bloco de </a:t>
            </a:r>
            <a:r>
              <a:rPr lang="pt-PT" sz="1400" b="1" dirty="0" smtClean="0"/>
              <a:t>acumulação, secagem e moagem de matéria prima </a:t>
            </a:r>
            <a:endParaRPr lang="ru-RU" sz="14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499215" y="4902839"/>
            <a:ext cx="2170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Bloco de </a:t>
            </a:r>
            <a:r>
              <a:rPr lang="pt-PT" sz="1400" b="1" dirty="0" smtClean="0"/>
              <a:t>acumulação</a:t>
            </a:r>
            <a:r>
              <a:rPr lang="en-US" sz="1400" b="1" dirty="0" smtClean="0"/>
              <a:t> para</a:t>
            </a:r>
            <a:r>
              <a:rPr lang="pt-PT" sz="1400" b="1" dirty="0" smtClean="0"/>
              <a:t> matéria prima preparada</a:t>
            </a:r>
            <a:r>
              <a:rPr lang="en-US" sz="1400" b="1" dirty="0" smtClean="0"/>
              <a:t> </a:t>
            </a:r>
            <a:endParaRPr lang="ru-RU" sz="1400" b="1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265144" y="0"/>
            <a:ext cx="7878855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b="1" dirty="0" smtClean="0">
                <a:solidFill>
                  <a:srgbClr val="44951B"/>
                </a:solidFill>
              </a:rPr>
              <a:t>RESULTADOS PRÁTICOS OBTIDOS </a:t>
            </a:r>
            <a:endParaRPr lang="ru-RU" sz="2400" b="1" dirty="0">
              <a:solidFill>
                <a:srgbClr val="44951B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99506"/>
            <a:ext cx="2429998" cy="3240001"/>
          </a:xfrm>
          <a:prstGeom prst="rect">
            <a:avLst/>
          </a:prstGeom>
          <a:ln w="28575">
            <a:solidFill>
              <a:srgbClr val="44951B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8406464" y="6059073"/>
            <a:ext cx="39604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6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108_kab\Desktop\Арбузов\1264140684_1260019323_slhw_0020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3" b="16726"/>
          <a:stretch/>
        </p:blipFill>
        <p:spPr bwMode="auto">
          <a:xfrm>
            <a:off x="899592" y="2335407"/>
            <a:ext cx="8244408" cy="452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108_kab\Desktop\Арбузов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326" y="5949280"/>
            <a:ext cx="1075174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108_kab\Desktop\Арбузов\green-fields-blue-sky-beautifu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05"/>
          <a:stretch/>
        </p:blipFill>
        <p:spPr bwMode="auto">
          <a:xfrm>
            <a:off x="-23258" y="3359"/>
            <a:ext cx="1184401" cy="685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52830"/>
            <a:ext cx="7521028" cy="563944"/>
          </a:xfrm>
        </p:spPr>
        <p:txBody>
          <a:bodyPr anchor="t">
            <a:noAutofit/>
          </a:bodyPr>
          <a:lstStyle/>
          <a:p>
            <a:r>
              <a:rPr lang="pt-BR" altLang="ru-RU" sz="1800" b="1" dirty="0" smtClean="0"/>
              <a:t>Conjunto de reciclagem de resíduos contendo carbonos </a:t>
            </a:r>
            <a:r>
              <a:rPr lang="en-US" altLang="ru-RU" sz="1800" b="1" dirty="0" smtClean="0"/>
              <a:t>em</a:t>
            </a:r>
            <a:r>
              <a:rPr lang="en-US" sz="1800" b="1" dirty="0" smtClean="0"/>
              <a:t> Rybinsk,               regi</a:t>
            </a:r>
            <a:r>
              <a:rPr lang="pt-BR" altLang="ru-RU" sz="1800" b="1" dirty="0" smtClean="0">
                <a:cs typeface="Arial" pitchFamily="34" charset="0"/>
              </a:rPr>
              <a:t>ã</a:t>
            </a:r>
            <a:r>
              <a:rPr lang="en-US" sz="1800" b="1" dirty="0" smtClean="0"/>
              <a:t>o de Iaroslavl, Rússia</a:t>
            </a:r>
            <a:endParaRPr lang="ru-RU" sz="1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60032" y="6145559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/>
              <a:t>Reator turbo-jato de tratamento </a:t>
            </a:r>
            <a:r>
              <a:rPr lang="pt-PT" sz="1400" b="1" dirty="0"/>
              <a:t>térmico de destruição</a:t>
            </a:r>
            <a:endParaRPr lang="ru-RU" sz="14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2881" y="5097629"/>
            <a:ext cx="2921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G</a:t>
            </a:r>
            <a:r>
              <a:rPr lang="pt-BR" altLang="ru-RU" sz="1400" b="1" dirty="0" smtClean="0"/>
              <a:t>ás sintético de alto teor calorífico </a:t>
            </a:r>
            <a:r>
              <a:rPr lang="pt-BR" altLang="ru-RU" sz="1400" b="1" dirty="0" smtClean="0">
                <a:cs typeface="Arial" pitchFamily="34" charset="0"/>
              </a:rPr>
              <a:t>após a saída do conjunto</a:t>
            </a:r>
            <a:endParaRPr lang="ru-RU" sz="1400" b="1" dirty="0"/>
          </a:p>
        </p:txBody>
      </p:sp>
      <p:pic>
        <p:nvPicPr>
          <p:cNvPr id="1026" name="Picture 2" descr="F:\Новые технологии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01" y="1620462"/>
            <a:ext cx="2870505" cy="3461492"/>
          </a:xfrm>
          <a:prstGeom prst="rect">
            <a:avLst/>
          </a:prstGeom>
          <a:noFill/>
          <a:ln w="28575">
            <a:solidFill>
              <a:srgbClr val="44951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65144" y="0"/>
            <a:ext cx="7878855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b="1" dirty="0" smtClean="0">
                <a:solidFill>
                  <a:srgbClr val="44951B"/>
                </a:solidFill>
              </a:rPr>
              <a:t>RESULTADOS PRÁTICOS OBTIDOS </a:t>
            </a:r>
            <a:endParaRPr lang="ru-RU" sz="2400" b="1" dirty="0">
              <a:solidFill>
                <a:srgbClr val="44951B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9134" y="1620462"/>
            <a:ext cx="3240360" cy="4860538"/>
          </a:xfrm>
          <a:prstGeom prst="rect">
            <a:avLst/>
          </a:prstGeom>
          <a:ln w="28575">
            <a:solidFill>
              <a:srgbClr val="44951B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8406464" y="6059073"/>
            <a:ext cx="39604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7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108_kab\Desktop\Арбузов\1264140684_1260019323_slhw_0020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3" b="16726"/>
          <a:stretch/>
        </p:blipFill>
        <p:spPr bwMode="auto">
          <a:xfrm>
            <a:off x="899592" y="2335407"/>
            <a:ext cx="8244408" cy="452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108_kab\Desktop\Арбузов\green-fields-blue-sky-beautifu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05"/>
          <a:stretch/>
        </p:blipFill>
        <p:spPr bwMode="auto">
          <a:xfrm>
            <a:off x="-23258" y="3359"/>
            <a:ext cx="1184401" cy="685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157332"/>
              </p:ext>
            </p:extLst>
          </p:nvPr>
        </p:nvGraphicFramePr>
        <p:xfrm>
          <a:off x="1316139" y="607463"/>
          <a:ext cx="7432325" cy="6061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45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639"/>
                <a:gridCol w="37161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47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TECNOLOGIA TRADICIONAL</a:t>
                      </a:r>
                      <a:endParaRPr lang="ru-RU" sz="1600" dirty="0"/>
                    </a:p>
                  </a:txBody>
                  <a:tcPr>
                    <a:solidFill>
                      <a:srgbClr val="44951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TECNOLOGIA INOVADORA</a:t>
                      </a:r>
                      <a:endParaRPr lang="ru-RU" sz="1600" dirty="0"/>
                    </a:p>
                  </a:txBody>
                  <a:tcPr>
                    <a:solidFill>
                      <a:srgbClr val="44951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47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MODO DE RECICLAGEM DE RESÍDUOS</a:t>
                      </a: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818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Pirólise lenta (helicoidal ou de retorta), reciclagem com plasma</a:t>
                      </a:r>
                      <a:endParaRPr lang="ru-RU" sz="15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500" dirty="0" smtClean="0"/>
                        <a:t>Reator turbo-jato de tratamento térmico de </a:t>
                      </a:r>
                      <a:r>
                        <a:rPr lang="pt-PT" sz="1500" dirty="0" smtClean="0"/>
                        <a:t>destruição</a:t>
                      </a:r>
                      <a:endParaRPr lang="ru-RU" sz="1500" b="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47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PREPARAÇÃO DE RESÍDUOS PARA RECICLAGEM</a:t>
                      </a:r>
                      <a:endParaRPr lang="ru-RU" sz="15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818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Separação, rejeição de componentes não orgânicos, trituração até fração média, secagem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Separação, rejeição de componentes não orgânicos, trituração até fração miúda, secagem</a:t>
                      </a:r>
                      <a:endParaRPr lang="ru-RU" sz="15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47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PRODUTOS DE RECICLAGEM PRIMÁRIOS</a:t>
                      </a:r>
                      <a:endParaRPr lang="ru-RU" sz="15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9818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Gás de pirólise de baixo teor calorífico (até 2000 a 3500 kkal</a:t>
                      </a: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/</a:t>
                      </a:r>
                      <a:r>
                        <a:rPr kumimoji="0" lang="pt-BR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</a:t>
                      </a:r>
                      <a:r>
                        <a:rPr kumimoji="0" lang="pt-BR" altLang="ru-RU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  <a:r>
                        <a:rPr kumimoji="0" lang="pt-BR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), combustível líquido sintético, cinza residual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Gás sintético de alto teor calorífico (até 6000 a </a:t>
                      </a: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</a:t>
                      </a:r>
                      <a:r>
                        <a:rPr kumimoji="0" lang="pt-BR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000 </a:t>
                      </a:r>
                      <a:r>
                        <a:rPr kumimoji="0" lang="pt-BR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kkal</a:t>
                      </a: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/</a:t>
                      </a:r>
                      <a:r>
                        <a:rPr kumimoji="0" lang="pt-BR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</a:t>
                      </a:r>
                      <a:r>
                        <a:rPr kumimoji="0" lang="pt-BR" altLang="ru-RU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  <a:r>
                        <a:rPr kumimoji="0" lang="pt-BR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),</a:t>
                      </a: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pt-BR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cinza residual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dirty="0" smtClean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47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PRODUTOS ENERGÉTICOS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endParaRPr lang="ru-RU" sz="15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5922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Energia elétrica, energia térmica, combustível líquido sintético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ru-RU" sz="15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Gás sintético </a:t>
                      </a:r>
                      <a:r>
                        <a:rPr lang="pt-BR" altLang="ru-RU" sz="1500" dirty="0" smtClean="0">
                          <a:latin typeface="+mn-lt"/>
                          <a:cs typeface="Arial" pitchFamily="34" charset="0"/>
                        </a:rPr>
                        <a:t>de alto teor calorífico</a:t>
                      </a:r>
                      <a:r>
                        <a:rPr kumimoji="0" lang="pt-BR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energia elétrica, energia térmica, combustível líquido sintético, éteres, </a:t>
                      </a:r>
                      <a:r>
                        <a:rPr lang="pt-PT" sz="1500" b="0" dirty="0" smtClean="0"/>
                        <a:t>álcoois,</a:t>
                      </a:r>
                      <a:r>
                        <a:rPr lang="pt-BR" altLang="ru-RU" sz="1600" b="1" dirty="0" smtClean="0"/>
                        <a:t> </a:t>
                      </a:r>
                      <a:r>
                        <a:rPr kumimoji="0" lang="pt-BR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gás </a:t>
                      </a:r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de </a:t>
                      </a:r>
                      <a:r>
                        <a:rPr lang="pt-PT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fracção </a:t>
                      </a:r>
                      <a:r>
                        <a:rPr lang="pt-BR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propano-butano</a:t>
                      </a:r>
                      <a:r>
                        <a:rPr kumimoji="0" lang="pt-BR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combustível de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carvão em pó </a:t>
                      </a: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1265144" y="0"/>
            <a:ext cx="7878855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ru-RU" sz="2400" b="1" dirty="0" smtClean="0">
                <a:solidFill>
                  <a:srgbClr val="44951B"/>
                </a:solidFill>
                <a:latin typeface="+mn-lt"/>
                <a:cs typeface="Arial" charset="0"/>
              </a:rPr>
              <a:t>CARACTERÍSTICAS COMPARATIVAS</a:t>
            </a:r>
            <a:endParaRPr lang="ru-RU" sz="2400" b="1" dirty="0">
              <a:solidFill>
                <a:srgbClr val="44951B"/>
              </a:solidFill>
              <a:latin typeface="+mn-lt"/>
            </a:endParaRPr>
          </a:p>
        </p:txBody>
      </p:sp>
      <p:pic>
        <p:nvPicPr>
          <p:cNvPr id="7" name="Picture 2" descr="C:\Users\108_kab\Desktop\Арбузов\Без имени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326" y="5949280"/>
            <a:ext cx="1075174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406464" y="6059073"/>
            <a:ext cx="39604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8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108_kab\Desktop\Арбузов\1264140684_1260019323_slhw_0020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3" b="16726"/>
          <a:stretch/>
        </p:blipFill>
        <p:spPr bwMode="auto">
          <a:xfrm>
            <a:off x="899592" y="2335407"/>
            <a:ext cx="8244408" cy="452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108_kab\Desktop\Арбузов\green-fields-blue-sky-beautifu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05"/>
          <a:stretch/>
        </p:blipFill>
        <p:spPr bwMode="auto">
          <a:xfrm>
            <a:off x="-23258" y="3359"/>
            <a:ext cx="1184401" cy="685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265144" y="0"/>
            <a:ext cx="7878855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ru-RU" sz="2400" b="1" dirty="0" smtClean="0">
                <a:solidFill>
                  <a:srgbClr val="44951B"/>
                </a:solidFill>
                <a:cs typeface="Arial" charset="0"/>
              </a:rPr>
              <a:t>CARACTERÍSTICAS COMPARATIVAS</a:t>
            </a:r>
            <a:endParaRPr lang="ru-RU" sz="2400" b="1" dirty="0">
              <a:solidFill>
                <a:srgbClr val="44951B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840224"/>
              </p:ext>
            </p:extLst>
          </p:nvPr>
        </p:nvGraphicFramePr>
        <p:xfrm>
          <a:off x="1331640" y="788062"/>
          <a:ext cx="7398840" cy="5421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4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016"/>
                <a:gridCol w="36994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224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TECNOLOGIA TRADICIONAL</a:t>
                      </a:r>
                      <a:endParaRPr lang="ru-RU" sz="1600" dirty="0"/>
                    </a:p>
                  </a:txBody>
                  <a:tcPr>
                    <a:solidFill>
                      <a:srgbClr val="44951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TECNOLOGIA INOVADORA</a:t>
                      </a:r>
                      <a:endParaRPr lang="ru-RU" sz="1600" dirty="0"/>
                    </a:p>
                  </a:txBody>
                  <a:tcPr>
                    <a:solidFill>
                      <a:srgbClr val="44951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EFEITO EXOTÉRMICO</a:t>
                      </a:r>
                      <a:endParaRPr lang="ru-RU" sz="15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Não existe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pt-BR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Existe, garantindo a obtenção de calor em maior volume para diminuir consumo de energia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ru-RU" sz="15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CONSUMO DE ENERGIA PARA AS SUAS PRÓPRIAS NECESSIDADES</a:t>
                      </a:r>
                      <a:endParaRPr lang="ru-RU" sz="15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Não menos de 30-50% do gás produzido é utilizado para o aquecimento do reator</a:t>
                      </a:r>
                      <a:endParaRPr lang="en-US" sz="1500" b="0" dirty="0" smtClean="0"/>
                    </a:p>
                    <a:p>
                      <a:pPr algn="ctr"/>
                      <a:endParaRPr lang="ru-RU" sz="15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Menos de 10% do gás produzido é utilizado para o aquecimento do reator</a:t>
                      </a:r>
                      <a:endParaRPr lang="ru-RU" sz="15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CONTROLE DA COMPOSIÇÃO DO GÁS PRODUZIDO</a:t>
                      </a:r>
                      <a:endParaRPr lang="ru-RU" sz="15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Não existe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O controle dos regimes do processo tecnológico da gasificação permite ajustar a proporção de componentes hidrocarbonetos no produto</a:t>
                      </a:r>
                      <a:endParaRPr lang="ru-RU" sz="1500" b="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MOBILIDADE</a:t>
                      </a:r>
                      <a:endParaRPr lang="ru-RU" sz="15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Não existe ou limitada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dirty="0" smtClean="0"/>
                    </a:p>
                    <a:p>
                      <a:pPr algn="ctr"/>
                      <a:endParaRPr lang="ru-RU" sz="1500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Alta mobilidade, o </a:t>
                      </a:r>
                      <a:r>
                        <a:rPr kumimoji="0" lang="en-US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</a:t>
                      </a:r>
                      <a:r>
                        <a:rPr kumimoji="0" lang="pt-BR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onjunto é fabricado em módulos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Picture 2" descr="C:\Users\108_kab\Desktop\Арбузов\Без имени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326" y="5949280"/>
            <a:ext cx="1075174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406464" y="6059073"/>
            <a:ext cx="39604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9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10013</TotalTime>
  <Words>1736</Words>
  <Application>Microsoft Office PowerPoint</Application>
  <PresentationFormat>Экран (4:3)</PresentationFormat>
  <Paragraphs>195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Caráter inovador do projeto</vt:lpstr>
      <vt:lpstr>Презентация PowerPoint</vt:lpstr>
      <vt:lpstr>Презентация PowerPoint</vt:lpstr>
      <vt:lpstr>Conjunto de reciclagem de resíduos contendo carbonos em Rybinsk,               região de Iaroslavl, Rússia</vt:lpstr>
      <vt:lpstr> Conjunto de reciclagem de resíduos contendo carbonos em Rybinsk,               região de Iaroslavl, Rússia </vt:lpstr>
      <vt:lpstr>Conjunto de reciclagem de resíduos contendo carbonos em Rybinsk,               região de Iaroslavl, Rússia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AGRADECEMOS PELA ATENÇÃO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 Александровна</dc:creator>
  <cp:lastModifiedBy>212k_1</cp:lastModifiedBy>
  <cp:revision>996</cp:revision>
  <cp:lastPrinted>2016-11-16T08:59:23Z</cp:lastPrinted>
  <dcterms:created xsi:type="dcterms:W3CDTF">2011-11-19T09:30:32Z</dcterms:created>
  <dcterms:modified xsi:type="dcterms:W3CDTF">2019-01-14T12:44:02Z</dcterms:modified>
</cp:coreProperties>
</file>